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1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676" r:id="rId3"/>
    <p:sldMasterId id="2147483688" r:id="rId4"/>
    <p:sldMasterId id="2147483693" r:id="rId5"/>
  </p:sldMasterIdLst>
  <p:notesMasterIdLst>
    <p:notesMasterId r:id="rId44"/>
  </p:notesMasterIdLst>
  <p:sldIdLst>
    <p:sldId id="274" r:id="rId6"/>
    <p:sldId id="290" r:id="rId7"/>
    <p:sldId id="282" r:id="rId8"/>
    <p:sldId id="283" r:id="rId9"/>
    <p:sldId id="284" r:id="rId10"/>
    <p:sldId id="285" r:id="rId11"/>
    <p:sldId id="286" r:id="rId12"/>
    <p:sldId id="259" r:id="rId13"/>
    <p:sldId id="260" r:id="rId14"/>
    <p:sldId id="261" r:id="rId15"/>
    <p:sldId id="262" r:id="rId16"/>
    <p:sldId id="263" r:id="rId17"/>
    <p:sldId id="264" r:id="rId18"/>
    <p:sldId id="300" r:id="rId19"/>
    <p:sldId id="266" r:id="rId20"/>
    <p:sldId id="269" r:id="rId21"/>
    <p:sldId id="270" r:id="rId22"/>
    <p:sldId id="271" r:id="rId23"/>
    <p:sldId id="272" r:id="rId24"/>
    <p:sldId id="273" r:id="rId25"/>
    <p:sldId id="295" r:id="rId26"/>
    <p:sldId id="296" r:id="rId27"/>
    <p:sldId id="288" r:id="rId28"/>
    <p:sldId id="294" r:id="rId29"/>
    <p:sldId id="278" r:id="rId30"/>
    <p:sldId id="292" r:id="rId31"/>
    <p:sldId id="297" r:id="rId32"/>
    <p:sldId id="303" r:id="rId33"/>
    <p:sldId id="287" r:id="rId34"/>
    <p:sldId id="299" r:id="rId35"/>
    <p:sldId id="275" r:id="rId36"/>
    <p:sldId id="276" r:id="rId37"/>
    <p:sldId id="277" r:id="rId38"/>
    <p:sldId id="291" r:id="rId39"/>
    <p:sldId id="298" r:id="rId40"/>
    <p:sldId id="302" r:id="rId41"/>
    <p:sldId id="289" r:id="rId42"/>
    <p:sldId id="301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57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49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notesMaster" Target="notesMasters/notesMaster1.xml"/><Relationship Id="rId45" Type="http://schemas.openxmlformats.org/officeDocument/2006/relationships/printerSettings" Target="printerSettings/printerSettings1.bin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Work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smoothMarker"/>
        <c:varyColors val="0"/>
        <c:ser>
          <c:idx val="0"/>
          <c:order val="0"/>
          <c:marker>
            <c:symbol val="none"/>
          </c:marker>
          <c:xVal>
            <c:numRef>
              <c:f>'[Depth-Coverage.xlsx]Sheet1'!$A$1:$A$10</c:f>
              <c:numCache>
                <c:formatCode>General</c:formatCode>
                <c:ptCount val="10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</c:numCache>
            </c:numRef>
          </c:xVal>
          <c:yVal>
            <c:numRef>
              <c:f>'[Depth-Coverage.xlsx]Sheet1'!$B$1:$B$10</c:f>
              <c:numCache>
                <c:formatCode>General</c:formatCode>
                <c:ptCount val="10"/>
                <c:pt idx="0">
                  <c:v>100.0</c:v>
                </c:pt>
                <c:pt idx="1">
                  <c:v>50.0</c:v>
                </c:pt>
                <c:pt idx="2">
                  <c:v>33.33333333333333</c:v>
                </c:pt>
                <c:pt idx="3">
                  <c:v>25.0</c:v>
                </c:pt>
                <c:pt idx="4">
                  <c:v>20.0</c:v>
                </c:pt>
                <c:pt idx="5">
                  <c:v>16.66666666666666</c:v>
                </c:pt>
                <c:pt idx="6">
                  <c:v>14.28571428571428</c:v>
                </c:pt>
                <c:pt idx="7">
                  <c:v>12.5</c:v>
                </c:pt>
                <c:pt idx="8">
                  <c:v>11.11111111111111</c:v>
                </c:pt>
                <c:pt idx="9">
                  <c:v>10.0</c:v>
                </c:pt>
              </c:numCache>
            </c:numRef>
          </c:yVal>
          <c:smooth val="1"/>
        </c:ser>
        <c:ser>
          <c:idx val="1"/>
          <c:order val="1"/>
          <c:marker>
            <c:symbol val="none"/>
          </c:marker>
          <c:xVal>
            <c:numRef>
              <c:f>'[Depth-Coverage.xlsx]Sheet1'!$A$1:$A$10</c:f>
              <c:numCache>
                <c:formatCode>General</c:formatCode>
                <c:ptCount val="10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</c:numCache>
            </c:numRef>
          </c:xVal>
          <c:yVal>
            <c:numRef>
              <c:f>'[Depth-Coverage.xlsx]Sheet1'!$C$1:$C$10</c:f>
              <c:numCache>
                <c:formatCode>General</c:formatCode>
                <c:ptCount val="10"/>
                <c:pt idx="0">
                  <c:v>100.0</c:v>
                </c:pt>
                <c:pt idx="1">
                  <c:v>98.0</c:v>
                </c:pt>
                <c:pt idx="2">
                  <c:v>94.0</c:v>
                </c:pt>
                <c:pt idx="3">
                  <c:v>88.0</c:v>
                </c:pt>
                <c:pt idx="4">
                  <c:v>80.0</c:v>
                </c:pt>
                <c:pt idx="5">
                  <c:v>70.0</c:v>
                </c:pt>
                <c:pt idx="6">
                  <c:v>58.0</c:v>
                </c:pt>
                <c:pt idx="7">
                  <c:v>44.0</c:v>
                </c:pt>
                <c:pt idx="8">
                  <c:v>28.0</c:v>
                </c:pt>
                <c:pt idx="9">
                  <c:v>10.0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8136152"/>
        <c:axId val="988126936"/>
      </c:scatterChart>
      <c:valAx>
        <c:axId val="988136152"/>
        <c:scaling>
          <c:orientation val="minMax"/>
          <c:max val="10.0"/>
        </c:scaling>
        <c:delete val="1"/>
        <c:axPos val="b"/>
        <c:numFmt formatCode="General" sourceLinked="1"/>
        <c:majorTickMark val="out"/>
        <c:minorTickMark val="none"/>
        <c:tickLblPos val="nextTo"/>
        <c:crossAx val="988126936"/>
        <c:crosses val="autoZero"/>
        <c:crossBetween val="midCat"/>
      </c:valAx>
      <c:valAx>
        <c:axId val="988126936"/>
        <c:scaling>
          <c:orientation val="minMax"/>
          <c:max val="100.0"/>
        </c:scaling>
        <c:delete val="1"/>
        <c:axPos val="l"/>
        <c:numFmt formatCode="General" sourceLinked="1"/>
        <c:majorTickMark val="out"/>
        <c:minorTickMark val="none"/>
        <c:tickLblPos val="nextTo"/>
        <c:crossAx val="98813615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4D3CB-7E2B-BC40-96E5-67E88FB1D9CA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07B9E-95FD-1844-A3E8-E56F3E5E5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232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217EE20-843C-1041-809C-D686318D1BFE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A350AAD-481C-9945-A9C8-A58E8536DF65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45DA553-99E6-544A-BE83-3815B8BCFDE8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903200E-6C74-C044-B0DF-DC8F95D2E871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>
                <a:ea typeface="ＭＳ Ｐゴシック" charset="0"/>
                <a:cs typeface="ＭＳ Ｐゴシック" charset="0"/>
              </a:rPr>
              <a:t>Many other people have contributed in discussions in person and on the mailing list and we would like to thank them as well.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428105B-68C6-C647-A356-B4D22405B603}" type="slidenum">
              <a:rPr lang="en-US" sz="1200"/>
              <a:pPr/>
              <a:t>15</a:t>
            </a:fld>
            <a:endParaRPr lang="en-US" sz="120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84FE9CD-DA1D-2548-A492-400B9289A6FB}" type="slidenum">
              <a:rPr lang="en-US" sz="1200"/>
              <a:pPr eaLnBrk="1" hangingPunct="1"/>
              <a:t>16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D28FE84-AE2E-A341-A266-6A2ED5363BC1}" type="slidenum">
              <a:rPr lang="en-US" sz="1200"/>
              <a:pPr eaLnBrk="1" hangingPunct="1"/>
              <a:t>17</a:t>
            </a:fld>
            <a:endParaRPr lang="en-US" sz="1200"/>
          </a:p>
        </p:txBody>
      </p:sp>
      <p:sp>
        <p:nvSpPr>
          <p:cNvPr id="2355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7C74ABA-971F-EC4F-A0FA-75E82343ED37}" type="slidenum">
              <a:rPr lang="en-US" sz="1200"/>
              <a:pPr eaLnBrk="1" hangingPunct="1"/>
              <a:t>18</a:t>
            </a:fld>
            <a:endParaRPr lang="en-US" sz="1200"/>
          </a:p>
        </p:txBody>
      </p:sp>
      <p:sp>
        <p:nvSpPr>
          <p:cNvPr id="2560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8F9286F-0642-0B41-B238-21CE3607F917}" type="slidenum">
              <a:rPr lang="en-US" sz="1200">
                <a:latin typeface="Calibri" charset="0"/>
              </a:rPr>
              <a:pPr eaLnBrk="1" hangingPunct="1"/>
              <a:t>23</a:t>
            </a:fld>
            <a:endParaRPr lang="en-US" sz="1200">
              <a:latin typeface="Calibri" charset="0"/>
            </a:endParaRPr>
          </a:p>
        </p:txBody>
      </p:sp>
      <p:sp>
        <p:nvSpPr>
          <p:cNvPr id="440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217EE20-843C-1041-809C-D686318D1BFE}" type="slidenum">
              <a:rPr lang="en-US" sz="1200"/>
              <a:pPr eaLnBrk="1" hangingPunct="1"/>
              <a:t>29</a:t>
            </a:fld>
            <a:endParaRPr lang="en-US" sz="12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F0E8C1D-DC7A-6F4B-976A-2BE82D75D87A}" type="slidenum">
              <a:rPr lang="en-US" sz="1200"/>
              <a:pPr/>
              <a:t>37</a:t>
            </a:fld>
            <a:endParaRPr lang="en-US" sz="120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473282E-0BB0-7748-88C3-0B088BFCC71E}" type="slidenum">
              <a:rPr lang="en-US" sz="1200">
                <a:solidFill>
                  <a:prstClr val="black"/>
                </a:solidFill>
              </a:rPr>
              <a:pPr/>
              <a:t>2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23554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4AD487C-4E04-4A41-924E-81BA97DE00DE}" type="slidenum">
              <a:rPr lang="en-US" sz="1200"/>
              <a:pPr/>
              <a:t>38</a:t>
            </a:fld>
            <a:endParaRPr lang="en-US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D89DB3A-D963-4642-8E31-4F87817FD4FD}" type="slidenum">
              <a:rPr lang="en-US" sz="1200">
                <a:solidFill>
                  <a:prstClr val="black"/>
                </a:solidFill>
              </a:rPr>
              <a:pPr/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296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85B31CC-4F26-8540-AF27-3C1E59148937}" type="slidenum">
              <a:rPr lang="en-US" sz="1200">
                <a:solidFill>
                  <a:prstClr val="black"/>
                </a:solidFill>
              </a:rPr>
              <a:pPr/>
              <a:t>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239C99F-F7ED-9545-8EE8-64F458538BE9}" type="slidenum">
              <a:rPr lang="en-US" sz="1200">
                <a:solidFill>
                  <a:prstClr val="black"/>
                </a:solidFill>
              </a:rPr>
              <a:pPr/>
              <a:t>5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37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5CAAA0-C0F9-6E41-8B94-A1F7C2225EE3}" type="slidenum">
              <a:rPr lang="en-US" sz="1200">
                <a:solidFill>
                  <a:prstClr val="black"/>
                </a:solidFill>
              </a:rPr>
              <a:pPr/>
              <a:t>6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9C26461-BF0E-5948-B69E-621DC971AB40}" type="slidenum">
              <a:rPr lang="en-US" sz="1200">
                <a:solidFill>
                  <a:prstClr val="black"/>
                </a:solidFill>
              </a:rPr>
              <a:pPr/>
              <a:t>7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CA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61941FE-7E89-1A48-98DD-E0227E95A08B}" type="slidenum">
              <a:rPr lang="en-US" sz="1200"/>
              <a:pPr eaLnBrk="1" hangingPunct="1"/>
              <a:t>8</a:t>
            </a:fld>
            <a:endParaRPr lang="en-US" sz="1200"/>
          </a:p>
        </p:txBody>
      </p:sp>
      <p:sp>
        <p:nvSpPr>
          <p:cNvPr id="1741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12DF2E3-E574-7C4C-89EC-171B72B9D6D2}" type="slidenum">
              <a:rPr lang="en-US" sz="1200"/>
              <a:pPr eaLnBrk="1" hangingPunct="1"/>
              <a:t>9</a:t>
            </a:fld>
            <a:endParaRPr lang="en-US" sz="1200"/>
          </a:p>
        </p:txBody>
      </p:sp>
      <p:sp>
        <p:nvSpPr>
          <p:cNvPr id="1945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8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0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82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3B2298-B887-804F-9F81-C7DD922B107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06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735FA3-E345-3047-804E-7A8E31D0C0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874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33A8AE-8CCA-AB46-8EE6-B79564553B3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201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E69B9-0CFC-B243-8C64-359C2FEE53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17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001303-8EBB-684D-80FD-2B0D923391C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785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E0801A-AAC2-9F4B-9F5C-FC26C4FDE0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963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29BF72-3057-1445-B4D1-075F31A092C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36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DB8A72-562F-5449-A7C9-C84C22282C2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54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3924FD-ABB2-CF43-B521-36230F43A3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85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23F95-E87C-A147-9706-10248D6E0B8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05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4D0BCB-6205-EE44-B8C3-7DA7DC0D4BA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65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70D7DB-5BC2-9E47-8DB7-D5FAA72E2BF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5685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68422-75E0-8544-91FA-59004BCD232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397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11B8C-AF1E-614C-9BFA-E69021542FE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507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490DB-6406-4E48-9321-A2968796D4C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8558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3FA53-1EC7-364D-B82B-EA9F5D0551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88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58343-D8CA-434E-95D0-D46D6D0D0A3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3597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7511EB-2E9C-BC48-A196-78D8E6D7C0A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85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7567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6F306-6163-C044-BBD5-6B5CE8D697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870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E8E1F0-1E3C-3141-A403-B6EA91FB623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2914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E5FE8-7ED7-164A-AA50-78252E5E0A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284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799F3-AADF-E347-8C04-A26CB5FAA65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633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769B5-8B18-BA4E-9515-85E870B8E6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59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36A2D-2397-134F-BD62-1E0FF04648C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9725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67303BC0-6143-3B45-BF04-724304E2769B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8E83B36A-6552-BC40-8370-5800D522B9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7495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5CB130B0-7B23-0045-9912-3F08A9ED2F71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506CCC36-2A3F-4540-83BD-BB07AF451B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2074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B934731B-E653-9444-8257-C84E19432887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ADF7221E-1DB2-044F-817A-680B2A1DD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5137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80C62-B5BB-614A-BD34-1C2165093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6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376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7041FD9F-B449-314A-9B68-14212E7D2CE8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AC0140C5-8A6C-A447-A6C5-2325BF785F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263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A5CA5A0E-7534-9F43-BDC9-DFA2FAA51289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7F097B5F-4FCF-D148-A77A-78613C35A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06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9D632AF8-4AC4-1E4F-8E66-EF792FD181FE}" type="datetime1">
              <a:rPr lang="en-US"/>
              <a:pPr>
                <a:defRPr/>
              </a:pPr>
              <a:t>11-10-12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0CFAEC0F-2014-704B-A29E-0043CF3BF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0362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 rtlCol="0"/>
          <a:lstStyle>
            <a:lvl1pPr eaLnBrk="0" hangingPunct="0">
              <a:defRPr>
                <a:solidFill>
                  <a:prstClr val="black">
                    <a:tint val="7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60993337-5139-E34C-9A14-96459227A1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723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8550E-276D-9141-B28D-98206BA5E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979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3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6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7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91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4.xml"/><Relationship Id="rId6" Type="http://schemas.openxmlformats.org/officeDocument/2006/relationships/theme" Target="../theme/theme5.xml"/><Relationship Id="rId1" Type="http://schemas.openxmlformats.org/officeDocument/2006/relationships/slideLayout" Target="../slideLayouts/slideLayout40.xml"/><Relationship Id="rId2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81E03-FA6E-4D48-87EE-6EC9CA704E19}" type="datetimeFigureOut">
              <a:rPr lang="en-US" smtClean="0"/>
              <a:t>11-10-12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0C8FE-496F-4442-BFE5-33A78FB35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5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044C107B-4CF5-FA42-B575-74BCB11EA2E2}" type="slidenum">
              <a:rPr lang="en-US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52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-107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-107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12BD0768-DCA7-4846-8543-A48406DACDFF}" type="slidenum">
              <a:rPr lang="en-US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31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84275"/>
            <a:ext cx="8229600" cy="494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7C8CAD5A-ED59-9F4A-8205-5C5316C870C7}" type="datetime1">
              <a:rPr lang="en-US"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11-10-12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D4D1B65E-A4A4-4144-8E08-E61B27749DC9}" type="slidenum">
              <a:rPr lang="en-US"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1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84275"/>
            <a:ext cx="8229600" cy="494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CE6B2534-6F61-CA48-ABA9-F47EA42463D4}" type="datetime1">
              <a:rPr lang="en-US"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11-10-12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E49D18C4-4B62-8A46-B292-2FC97E1F0842}" type="slidenum">
              <a:rPr lang="en-US">
                <a:ea typeface="ＭＳ Ｐゴシック" charset="0"/>
                <a:cs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07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image" Target="../media/image3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chart" Target="../charts/char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0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image" Target="../media/image45.png"/><Relationship Id="rId9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oleObject" Target="../embeddings/oleObject1.bin"/><Relationship Id="rId9" Type="http://schemas.openxmlformats.org/officeDocument/2006/relationships/image" Target="../media/image9.png"/><Relationship Id="rId10" Type="http://schemas.openxmlformats.org/officeDocument/2006/relationships/image" Target="../media/image1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48464"/>
            <a:ext cx="9144000" cy="1771650"/>
          </a:xfrm>
          <a:ln/>
        </p:spPr>
        <p:txBody>
          <a:bodyPr/>
          <a:lstStyle/>
          <a:p>
            <a:r>
              <a:rPr lang="en-CA" sz="4000" dirty="0" smtClean="0">
                <a:latin typeface="Calibri" charset="0"/>
                <a:ea typeface="ＭＳ Ｐゴシック" charset="0"/>
                <a:cs typeface="ＭＳ Ｐゴシック" charset="0"/>
              </a:rPr>
              <a:t>Network and pathway information for systems biology</a:t>
            </a:r>
            <a:endParaRPr sz="40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19225" y="2813452"/>
            <a:ext cx="6305550" cy="7620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Gary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Bader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Oct.12.2011 – GMOD, Toronto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7412" name="Picture 1" descr="FINAL PPT COV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" t="20181" r="1047" b="14758"/>
          <a:stretch>
            <a:fillRect/>
          </a:stretch>
        </p:blipFill>
        <p:spPr bwMode="auto">
          <a:xfrm>
            <a:off x="1333500" y="3657600"/>
            <a:ext cx="6477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 descr="FINAL PPT COVPI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438650"/>
            <a:ext cx="91313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039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Calibri" charset="0"/>
                <a:ea typeface="ＭＳ Ｐゴシック" charset="0"/>
                <a:cs typeface="ＭＳ Ｐゴシック" charset="0"/>
              </a:rPr>
              <a:t>Biological Pathway Exchange (BioPAX)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850900" y="5105400"/>
            <a:ext cx="2217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Before BioPAX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5764213" y="5181600"/>
            <a:ext cx="2624137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/>
              <a:t>After BioPAX</a:t>
            </a:r>
          </a:p>
          <a:p>
            <a:pPr algn="ctr" eaLnBrk="1" hangingPunct="1"/>
            <a:r>
              <a:rPr lang="en-US"/>
              <a:t>Unifying language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92100" y="6324600"/>
            <a:ext cx="8553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/>
              <a:t>Reduces work, promotes collaboration, increases accessibility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533400" y="5502275"/>
            <a:ext cx="2852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/>
              <a:t>&gt;100 DBs and tools</a:t>
            </a:r>
          </a:p>
          <a:p>
            <a:pPr algn="ctr" eaLnBrk="1" hangingPunct="1"/>
            <a:r>
              <a:rPr lang="en-US"/>
              <a:t>Tower of Babel</a:t>
            </a:r>
          </a:p>
        </p:txBody>
      </p:sp>
      <p:grpSp>
        <p:nvGrpSpPr>
          <p:cNvPr id="62471" name="Group 7"/>
          <p:cNvGrpSpPr>
            <a:grpSpLocks/>
          </p:cNvGrpSpPr>
          <p:nvPr/>
        </p:nvGrpSpPr>
        <p:grpSpPr bwMode="auto">
          <a:xfrm>
            <a:off x="228600" y="1600200"/>
            <a:ext cx="4225925" cy="3581400"/>
            <a:chOff x="144" y="1008"/>
            <a:chExt cx="2662" cy="2256"/>
          </a:xfrm>
        </p:grpSpPr>
        <p:sp>
          <p:nvSpPr>
            <p:cNvPr id="62494" name="Line 8"/>
            <p:cNvSpPr>
              <a:spLocks noChangeShapeType="1"/>
            </p:cNvSpPr>
            <p:nvPr/>
          </p:nvSpPr>
          <p:spPr bwMode="auto">
            <a:xfrm flipH="1">
              <a:off x="385" y="1592"/>
              <a:ext cx="159" cy="101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95" name="Line 9"/>
            <p:cNvSpPr>
              <a:spLocks noChangeShapeType="1"/>
            </p:cNvSpPr>
            <p:nvPr/>
          </p:nvSpPr>
          <p:spPr bwMode="auto">
            <a:xfrm flipH="1">
              <a:off x="385" y="1485"/>
              <a:ext cx="1440" cy="112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96" name="Line 10"/>
            <p:cNvSpPr>
              <a:spLocks noChangeShapeType="1"/>
            </p:cNvSpPr>
            <p:nvPr/>
          </p:nvSpPr>
          <p:spPr bwMode="auto">
            <a:xfrm flipH="1" flipV="1">
              <a:off x="385" y="2605"/>
              <a:ext cx="853" cy="21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97" name="Line 11"/>
            <p:cNvSpPr>
              <a:spLocks noChangeShapeType="1"/>
            </p:cNvSpPr>
            <p:nvPr/>
          </p:nvSpPr>
          <p:spPr bwMode="auto">
            <a:xfrm flipH="1">
              <a:off x="544" y="1485"/>
              <a:ext cx="1281" cy="107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98" name="Line 12"/>
            <p:cNvSpPr>
              <a:spLocks noChangeShapeType="1"/>
            </p:cNvSpPr>
            <p:nvPr/>
          </p:nvSpPr>
          <p:spPr bwMode="auto">
            <a:xfrm flipH="1">
              <a:off x="1238" y="1485"/>
              <a:ext cx="587" cy="133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99" name="Line 13"/>
            <p:cNvSpPr>
              <a:spLocks noChangeShapeType="1"/>
            </p:cNvSpPr>
            <p:nvPr/>
          </p:nvSpPr>
          <p:spPr bwMode="auto">
            <a:xfrm>
              <a:off x="1825" y="1485"/>
              <a:ext cx="213" cy="9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0" name="Line 14"/>
            <p:cNvSpPr>
              <a:spLocks noChangeShapeType="1"/>
            </p:cNvSpPr>
            <p:nvPr/>
          </p:nvSpPr>
          <p:spPr bwMode="auto">
            <a:xfrm flipH="1">
              <a:off x="1238" y="2445"/>
              <a:ext cx="800" cy="37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1" name="Line 15"/>
            <p:cNvSpPr>
              <a:spLocks noChangeShapeType="1"/>
            </p:cNvSpPr>
            <p:nvPr/>
          </p:nvSpPr>
          <p:spPr bwMode="auto">
            <a:xfrm>
              <a:off x="544" y="1592"/>
              <a:ext cx="694" cy="122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2" name="Line 16"/>
            <p:cNvSpPr>
              <a:spLocks noChangeShapeType="1"/>
            </p:cNvSpPr>
            <p:nvPr/>
          </p:nvSpPr>
          <p:spPr bwMode="auto">
            <a:xfrm flipH="1">
              <a:off x="385" y="2445"/>
              <a:ext cx="1653" cy="1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3" name="Line 17"/>
            <p:cNvSpPr>
              <a:spLocks noChangeShapeType="1"/>
            </p:cNvSpPr>
            <p:nvPr/>
          </p:nvSpPr>
          <p:spPr bwMode="auto">
            <a:xfrm>
              <a:off x="544" y="1592"/>
              <a:ext cx="1494" cy="853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504" name="AutoShape 18"/>
            <p:cNvSpPr>
              <a:spLocks noChangeArrowheads="1"/>
            </p:cNvSpPr>
            <p:nvPr/>
          </p:nvSpPr>
          <p:spPr bwMode="auto">
            <a:xfrm>
              <a:off x="265" y="1405"/>
              <a:ext cx="621" cy="46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grpSp>
          <p:nvGrpSpPr>
            <p:cNvPr id="62505" name="Group 19"/>
            <p:cNvGrpSpPr>
              <a:grpSpLocks/>
            </p:cNvGrpSpPr>
            <p:nvPr/>
          </p:nvGrpSpPr>
          <p:grpSpPr bwMode="auto">
            <a:xfrm>
              <a:off x="1151" y="2573"/>
              <a:ext cx="162" cy="427"/>
              <a:chOff x="3088" y="3600"/>
              <a:chExt cx="277" cy="700"/>
            </a:xfrm>
          </p:grpSpPr>
          <p:sp>
            <p:nvSpPr>
              <p:cNvPr id="62515" name="Oval 20"/>
              <p:cNvSpPr>
                <a:spLocks noChangeArrowheads="1"/>
              </p:cNvSpPr>
              <p:nvPr/>
            </p:nvSpPr>
            <p:spPr bwMode="auto">
              <a:xfrm>
                <a:off x="3120" y="3600"/>
                <a:ext cx="240" cy="240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516" name="Line 21"/>
              <p:cNvSpPr>
                <a:spLocks noChangeShapeType="1"/>
              </p:cNvSpPr>
              <p:nvPr/>
            </p:nvSpPr>
            <p:spPr bwMode="auto">
              <a:xfrm>
                <a:off x="3237" y="3840"/>
                <a:ext cx="0" cy="2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17" name="Line 22"/>
              <p:cNvSpPr>
                <a:spLocks noChangeShapeType="1"/>
              </p:cNvSpPr>
              <p:nvPr/>
            </p:nvSpPr>
            <p:spPr bwMode="auto">
              <a:xfrm flipH="1">
                <a:off x="3119" y="3941"/>
                <a:ext cx="24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18" name="Line 23"/>
              <p:cNvSpPr>
                <a:spLocks noChangeShapeType="1"/>
              </p:cNvSpPr>
              <p:nvPr/>
            </p:nvSpPr>
            <p:spPr bwMode="auto">
              <a:xfrm flipV="1">
                <a:off x="3088" y="4108"/>
                <a:ext cx="148" cy="19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519" name="Line 24"/>
              <p:cNvSpPr>
                <a:spLocks noChangeShapeType="1"/>
              </p:cNvSpPr>
              <p:nvPr/>
            </p:nvSpPr>
            <p:spPr bwMode="auto">
              <a:xfrm flipH="1" flipV="1">
                <a:off x="3241" y="4119"/>
                <a:ext cx="121" cy="17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2506" name="AutoShape 25"/>
            <p:cNvSpPr>
              <a:spLocks noChangeArrowheads="1"/>
            </p:cNvSpPr>
            <p:nvPr/>
          </p:nvSpPr>
          <p:spPr bwMode="auto">
            <a:xfrm>
              <a:off x="144" y="2332"/>
              <a:ext cx="621" cy="46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sp>
          <p:nvSpPr>
            <p:cNvPr id="62507" name="AutoShape 26"/>
            <p:cNvSpPr>
              <a:spLocks noChangeArrowheads="1"/>
            </p:cNvSpPr>
            <p:nvPr/>
          </p:nvSpPr>
          <p:spPr bwMode="auto">
            <a:xfrm>
              <a:off x="1917" y="2171"/>
              <a:ext cx="621" cy="46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grpSp>
          <p:nvGrpSpPr>
            <p:cNvPr id="62508" name="Group 27"/>
            <p:cNvGrpSpPr>
              <a:grpSpLocks/>
            </p:cNvGrpSpPr>
            <p:nvPr/>
          </p:nvGrpSpPr>
          <p:grpSpPr bwMode="auto">
            <a:xfrm>
              <a:off x="1393" y="1124"/>
              <a:ext cx="682" cy="581"/>
              <a:chOff x="1632" y="1248"/>
              <a:chExt cx="2682" cy="2286"/>
            </a:xfrm>
          </p:grpSpPr>
          <p:sp>
            <p:nvSpPr>
              <p:cNvPr id="62512" name="Gear"/>
              <p:cNvSpPr>
                <a:spLocks noEditPoints="1" noChangeArrowheads="1"/>
              </p:cNvSpPr>
              <p:nvPr/>
            </p:nvSpPr>
            <p:spPr bwMode="auto">
              <a:xfrm>
                <a:off x="3119" y="1248"/>
                <a:ext cx="1195" cy="10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57 h 21600"/>
                  <a:gd name="T14" fmla="*/ 17840 w 21600"/>
                  <a:gd name="T15" fmla="*/ 1764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sp>
            <p:nvSpPr>
              <p:cNvPr id="62513" name="AutoShape 29"/>
              <p:cNvSpPr>
                <a:spLocks noEditPoints="1" noChangeArrowheads="1"/>
              </p:cNvSpPr>
              <p:nvPr/>
            </p:nvSpPr>
            <p:spPr bwMode="auto">
              <a:xfrm>
                <a:off x="1632" y="1680"/>
                <a:ext cx="1429" cy="12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68 w 21600"/>
                  <a:gd name="T13" fmla="*/ 3965 h 21600"/>
                  <a:gd name="T14" fmla="*/ 17836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sp>
            <p:nvSpPr>
              <p:cNvPr id="62514" name="AutoShape 30"/>
              <p:cNvSpPr>
                <a:spLocks noEditPoints="1" noChangeArrowheads="1"/>
              </p:cNvSpPr>
              <p:nvPr/>
            </p:nvSpPr>
            <p:spPr bwMode="auto">
              <a:xfrm>
                <a:off x="2559" y="2142"/>
                <a:ext cx="1588" cy="13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80 w 21600"/>
                  <a:gd name="T13" fmla="*/ 3957 h 21600"/>
                  <a:gd name="T14" fmla="*/ 17846 w 21600"/>
                  <a:gd name="T15" fmla="*/ 1762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62509" name="Text Box 31"/>
            <p:cNvSpPr txBox="1">
              <a:spLocks noChangeArrowheads="1"/>
            </p:cNvSpPr>
            <p:nvPr/>
          </p:nvSpPr>
          <p:spPr bwMode="auto">
            <a:xfrm>
              <a:off x="1836" y="2654"/>
              <a:ext cx="97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/>
                <a:t>Database</a:t>
              </a:r>
            </a:p>
          </p:txBody>
        </p:sp>
        <p:sp>
          <p:nvSpPr>
            <p:cNvPr id="62510" name="Text Box 32"/>
            <p:cNvSpPr txBox="1">
              <a:spLocks noChangeArrowheads="1"/>
            </p:cNvSpPr>
            <p:nvPr/>
          </p:nvSpPr>
          <p:spPr bwMode="auto">
            <a:xfrm>
              <a:off x="912" y="1008"/>
              <a:ext cx="92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/>
                <a:t>Software</a:t>
              </a:r>
            </a:p>
          </p:txBody>
        </p:sp>
        <p:sp>
          <p:nvSpPr>
            <p:cNvPr id="62511" name="Text Box 33"/>
            <p:cNvSpPr txBox="1">
              <a:spLocks noChangeArrowheads="1"/>
            </p:cNvSpPr>
            <p:nvPr/>
          </p:nvSpPr>
          <p:spPr bwMode="auto">
            <a:xfrm>
              <a:off x="1017" y="2976"/>
              <a:ext cx="54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800" b="1"/>
                <a:t>User</a:t>
              </a:r>
            </a:p>
          </p:txBody>
        </p:sp>
      </p:grpSp>
      <p:grpSp>
        <p:nvGrpSpPr>
          <p:cNvPr id="62472" name="Group 34"/>
          <p:cNvGrpSpPr>
            <a:grpSpLocks/>
          </p:cNvGrpSpPr>
          <p:nvPr/>
        </p:nvGrpSpPr>
        <p:grpSpPr bwMode="auto">
          <a:xfrm>
            <a:off x="4800600" y="2036763"/>
            <a:ext cx="3886200" cy="2784475"/>
            <a:chOff x="2736" y="96"/>
            <a:chExt cx="2852" cy="2044"/>
          </a:xfrm>
        </p:grpSpPr>
        <p:sp>
          <p:nvSpPr>
            <p:cNvPr id="62473" name="Line 35"/>
            <p:cNvSpPr>
              <a:spLocks noChangeShapeType="1"/>
            </p:cNvSpPr>
            <p:nvPr/>
          </p:nvSpPr>
          <p:spPr bwMode="auto">
            <a:xfrm>
              <a:off x="4224" y="1104"/>
              <a:ext cx="30" cy="685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4" name="Line 36"/>
            <p:cNvSpPr>
              <a:spLocks noChangeShapeType="1"/>
            </p:cNvSpPr>
            <p:nvPr/>
          </p:nvSpPr>
          <p:spPr bwMode="auto">
            <a:xfrm>
              <a:off x="3478" y="417"/>
              <a:ext cx="746" cy="687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5" name="Line 37"/>
            <p:cNvSpPr>
              <a:spLocks noChangeShapeType="1"/>
            </p:cNvSpPr>
            <p:nvPr/>
          </p:nvSpPr>
          <p:spPr bwMode="auto">
            <a:xfrm flipH="1">
              <a:off x="3299" y="1104"/>
              <a:ext cx="973" cy="446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6" name="Line 38"/>
            <p:cNvSpPr>
              <a:spLocks noChangeShapeType="1"/>
            </p:cNvSpPr>
            <p:nvPr/>
          </p:nvSpPr>
          <p:spPr bwMode="auto">
            <a:xfrm flipH="1">
              <a:off x="4272" y="384"/>
              <a:ext cx="480" cy="72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7" name="Line 39"/>
            <p:cNvSpPr>
              <a:spLocks noChangeShapeType="1"/>
            </p:cNvSpPr>
            <p:nvPr/>
          </p:nvSpPr>
          <p:spPr bwMode="auto">
            <a:xfrm>
              <a:off x="4194" y="1073"/>
              <a:ext cx="955" cy="299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2478" name="Group 40"/>
            <p:cNvGrpSpPr>
              <a:grpSpLocks/>
            </p:cNvGrpSpPr>
            <p:nvPr/>
          </p:nvGrpSpPr>
          <p:grpSpPr bwMode="auto">
            <a:xfrm>
              <a:off x="3936" y="912"/>
              <a:ext cx="659" cy="391"/>
              <a:chOff x="433" y="2064"/>
              <a:chExt cx="383" cy="227"/>
            </a:xfrm>
          </p:grpSpPr>
          <p:sp>
            <p:nvSpPr>
              <p:cNvPr id="62492" name="Rectangle 41"/>
              <p:cNvSpPr>
                <a:spLocks noChangeArrowheads="1"/>
              </p:cNvSpPr>
              <p:nvPr/>
            </p:nvSpPr>
            <p:spPr bwMode="auto">
              <a:xfrm>
                <a:off x="433" y="2064"/>
                <a:ext cx="383" cy="227"/>
              </a:xfrm>
              <a:prstGeom prst="rect">
                <a:avLst/>
              </a:prstGeom>
              <a:solidFill>
                <a:srgbClr val="0000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493" name="AutoShape 42"/>
              <p:cNvSpPr>
                <a:spLocks noChangeArrowheads="1"/>
              </p:cNvSpPr>
              <p:nvPr/>
            </p:nvSpPr>
            <p:spPr bwMode="auto">
              <a:xfrm>
                <a:off x="498" y="2096"/>
                <a:ext cx="253" cy="168"/>
              </a:xfrm>
              <a:prstGeom prst="leftRightArrow">
                <a:avLst>
                  <a:gd name="adj1" fmla="val 27972"/>
                  <a:gd name="adj2" fmla="val 39211"/>
                </a:avLst>
              </a:prstGeom>
              <a:solidFill>
                <a:srgbClr val="00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479" name="AutoShape 43"/>
            <p:cNvSpPr>
              <a:spLocks noChangeArrowheads="1"/>
            </p:cNvSpPr>
            <p:nvPr/>
          </p:nvSpPr>
          <p:spPr bwMode="auto">
            <a:xfrm>
              <a:off x="2880" y="192"/>
              <a:ext cx="740" cy="552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grpSp>
          <p:nvGrpSpPr>
            <p:cNvPr id="62480" name="Group 44"/>
            <p:cNvGrpSpPr>
              <a:grpSpLocks/>
            </p:cNvGrpSpPr>
            <p:nvPr/>
          </p:nvGrpSpPr>
          <p:grpSpPr bwMode="auto">
            <a:xfrm>
              <a:off x="4320" y="1632"/>
              <a:ext cx="193" cy="508"/>
              <a:chOff x="3088" y="3600"/>
              <a:chExt cx="277" cy="700"/>
            </a:xfrm>
          </p:grpSpPr>
          <p:sp>
            <p:nvSpPr>
              <p:cNvPr id="62487" name="Oval 45"/>
              <p:cNvSpPr>
                <a:spLocks noChangeArrowheads="1"/>
              </p:cNvSpPr>
              <p:nvPr/>
            </p:nvSpPr>
            <p:spPr bwMode="auto">
              <a:xfrm>
                <a:off x="3120" y="3600"/>
                <a:ext cx="240" cy="240"/>
              </a:xfrm>
              <a:prstGeom prst="ellips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488" name="Line 46"/>
              <p:cNvSpPr>
                <a:spLocks noChangeShapeType="1"/>
              </p:cNvSpPr>
              <p:nvPr/>
            </p:nvSpPr>
            <p:spPr bwMode="auto">
              <a:xfrm>
                <a:off x="3237" y="3840"/>
                <a:ext cx="0" cy="28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89" name="Line 47"/>
              <p:cNvSpPr>
                <a:spLocks noChangeShapeType="1"/>
              </p:cNvSpPr>
              <p:nvPr/>
            </p:nvSpPr>
            <p:spPr bwMode="auto">
              <a:xfrm flipH="1">
                <a:off x="3119" y="3941"/>
                <a:ext cx="24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0" name="Line 48"/>
              <p:cNvSpPr>
                <a:spLocks noChangeShapeType="1"/>
              </p:cNvSpPr>
              <p:nvPr/>
            </p:nvSpPr>
            <p:spPr bwMode="auto">
              <a:xfrm flipV="1">
                <a:off x="3088" y="4108"/>
                <a:ext cx="148" cy="19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91" name="Line 49"/>
              <p:cNvSpPr>
                <a:spLocks noChangeShapeType="1"/>
              </p:cNvSpPr>
              <p:nvPr/>
            </p:nvSpPr>
            <p:spPr bwMode="auto">
              <a:xfrm flipH="1" flipV="1">
                <a:off x="3241" y="4119"/>
                <a:ext cx="121" cy="17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2481" name="AutoShape 50"/>
            <p:cNvSpPr>
              <a:spLocks noChangeArrowheads="1"/>
            </p:cNvSpPr>
            <p:nvPr/>
          </p:nvSpPr>
          <p:spPr bwMode="auto">
            <a:xfrm>
              <a:off x="2736" y="1296"/>
              <a:ext cx="740" cy="552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sp>
          <p:nvSpPr>
            <p:cNvPr id="62482" name="AutoShape 51"/>
            <p:cNvSpPr>
              <a:spLocks noChangeArrowheads="1"/>
            </p:cNvSpPr>
            <p:nvPr/>
          </p:nvSpPr>
          <p:spPr bwMode="auto">
            <a:xfrm>
              <a:off x="4848" y="1104"/>
              <a:ext cx="740" cy="552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3333FF"/>
                </a:gs>
                <a:gs pos="100000">
                  <a:srgbClr val="181876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endParaRPr lang="en-US"/>
            </a:p>
          </p:txBody>
        </p:sp>
        <p:grpSp>
          <p:nvGrpSpPr>
            <p:cNvPr id="62483" name="Group 52"/>
            <p:cNvGrpSpPr>
              <a:grpSpLocks/>
            </p:cNvGrpSpPr>
            <p:nvPr/>
          </p:nvGrpSpPr>
          <p:grpSpPr bwMode="auto">
            <a:xfrm>
              <a:off x="4368" y="96"/>
              <a:ext cx="813" cy="693"/>
              <a:chOff x="1632" y="1248"/>
              <a:chExt cx="2682" cy="2286"/>
            </a:xfrm>
          </p:grpSpPr>
          <p:sp>
            <p:nvSpPr>
              <p:cNvPr id="62484" name="Gear"/>
              <p:cNvSpPr>
                <a:spLocks noEditPoints="1" noChangeArrowheads="1"/>
              </p:cNvSpPr>
              <p:nvPr/>
            </p:nvSpPr>
            <p:spPr bwMode="auto">
              <a:xfrm>
                <a:off x="3119" y="1248"/>
                <a:ext cx="1195" cy="10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57 h 21600"/>
                  <a:gd name="T14" fmla="*/ 17840 w 21600"/>
                  <a:gd name="T15" fmla="*/ 1764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sp>
            <p:nvSpPr>
              <p:cNvPr id="62485" name="AutoShape 54"/>
              <p:cNvSpPr>
                <a:spLocks noEditPoints="1" noChangeArrowheads="1"/>
              </p:cNvSpPr>
              <p:nvPr/>
            </p:nvSpPr>
            <p:spPr bwMode="auto">
              <a:xfrm>
                <a:off x="1632" y="1680"/>
                <a:ext cx="1429" cy="12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68 w 21600"/>
                  <a:gd name="T13" fmla="*/ 3965 h 21600"/>
                  <a:gd name="T14" fmla="*/ 17836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  <p:sp>
            <p:nvSpPr>
              <p:cNvPr id="62486" name="AutoShape 55"/>
              <p:cNvSpPr>
                <a:spLocks noEditPoints="1" noChangeArrowheads="1"/>
              </p:cNvSpPr>
              <p:nvPr/>
            </p:nvSpPr>
            <p:spPr bwMode="auto">
              <a:xfrm>
                <a:off x="2559" y="2142"/>
                <a:ext cx="1588" cy="13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80 w 21600"/>
                  <a:gd name="T13" fmla="*/ 3957 h 21600"/>
                  <a:gd name="T14" fmla="*/ 17846 w 21600"/>
                  <a:gd name="T15" fmla="*/ 1762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83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319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BioPAX Pathway Language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10600" cy="54864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Represent: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Metabolic pathways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Signaling pathways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Protein-protein, molecular interactions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Gene regulatory pathways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Genetic interactions</a:t>
            </a:r>
          </a:p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Community effort: pathway databases distribute pathway information in standard format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12695" y="5230788"/>
            <a:ext cx="4318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 smtClean="0"/>
              <a:t>www.biopax.org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176107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BioPAX Supporting Groups</a:t>
            </a:r>
          </a:p>
        </p:txBody>
      </p:sp>
      <p:sp>
        <p:nvSpPr>
          <p:cNvPr id="6656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4800600" cy="5486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>
                <a:latin typeface="Calibri" charset="0"/>
                <a:ea typeface="ＭＳ Ｐゴシック" charset="0"/>
                <a:cs typeface="ＭＳ Ｐゴシック" charset="0"/>
              </a:rPr>
              <a:t>Many Participants</a:t>
            </a:r>
            <a:endParaRPr lang="en-US" sz="10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Memorial Sloan-Kettering Cancer Center: E.Demir, M. Cary, C. Sander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University of Toronto: G. Bader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SRI Bioinformatics Research Group: P. Karp, S. Paley, J. Pick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Bilkent University: U. Dogrusoz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Université Libre de Bruxelles: C. Lemer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CBRC Japan: K. Fukuda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Dana Farber Cancer Institute: J. Zucker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Millennium: J. Rees, A. Ruttenberg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Cold Spring Harbor/EBI: G. Wu, M. Gillespie, P. D'Eustachio, I. Vastrik, L. Stein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BioPathways Consortium: J. Luciano, E. Neumann, A. Regev, V. Schachter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Argonne National Laboratory: N. Maltsev, E. Marland, M.Syed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CST: Peter Hornbeck, David Merberg (Vertex)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AstraZeneca: E. Pichler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BIOBASE: E. Wingender, F. Schacherer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NCI: M. Aladjem, C. Schaefer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Università di Milano Bicocca, Pasteur, Rennes: A. Splendiani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Vassar College: K. Dahlquist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Columbia: A. Rzhetsky</a:t>
            </a:r>
          </a:p>
          <a:p>
            <a:pPr eaLnBrk="1" hangingPunct="1">
              <a:lnSpc>
                <a:spcPct val="80000"/>
              </a:lnSpc>
            </a:pPr>
            <a:endParaRPr lang="en-US" sz="12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>
                <a:latin typeface="Calibri" charset="0"/>
                <a:ea typeface="ＭＳ Ｐゴシック" charset="0"/>
                <a:cs typeface="ＭＳ Ｐゴシック" charset="0"/>
              </a:rPr>
              <a:t>Collaborating Organizations</a:t>
            </a:r>
            <a:endParaRPr lang="en-US" sz="10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Proteomics Standards Initiative (PSI)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Systems Biology Markup Language (SBML)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CellML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Calibri" charset="0"/>
                <a:ea typeface="ＭＳ Ｐゴシック" charset="0"/>
                <a:cs typeface="ＭＳ Ｐゴシック" charset="0"/>
              </a:rPr>
              <a:t>Chemical Markup Language (CML)</a:t>
            </a:r>
          </a:p>
        </p:txBody>
      </p:sp>
      <p:sp>
        <p:nvSpPr>
          <p:cNvPr id="66564" name="Rectangle 1028"/>
          <p:cNvSpPr>
            <a:spLocks noChangeArrowheads="1"/>
          </p:cNvSpPr>
          <p:nvPr/>
        </p:nvSpPr>
        <p:spPr bwMode="auto">
          <a:xfrm>
            <a:off x="4800600" y="1219200"/>
            <a:ext cx="4343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en-US"/>
              <a:t>Databases</a:t>
            </a:r>
            <a:endParaRPr lang="en-US" sz="160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1600"/>
              <a:t>BioCyc, WIT, KEGG, PharmGKB, aMAZE, INOH, Transpath, Reactome, PATIKA, eMIM, NCI PID, CellMap, NetPath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/>
              <a:t>Wouldn</a:t>
            </a:r>
            <a:r>
              <a:rPr lang="ja-JP" altLang="en-US"/>
              <a:t>’</a:t>
            </a:r>
            <a:r>
              <a:rPr lang="en-US"/>
              <a:t>t be possible without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1600"/>
              <a:t>	Gene Ontology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1600"/>
              <a:t>	Protégé, U.Manchester, Stanford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/>
              <a:t>Grants/Support</a:t>
            </a:r>
            <a:endParaRPr lang="en-US" sz="160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1600"/>
              <a:t>Department of Energy (Workshop)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1600"/>
              <a:t>caBIG</a:t>
            </a:r>
          </a:p>
        </p:txBody>
      </p:sp>
      <p:pic>
        <p:nvPicPr>
          <p:cNvPr id="66565" name="Picture 1029" descr="PE0156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191000"/>
            <a:ext cx="3282950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583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ure4-BioPAX Level 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700"/>
            <a:ext cx="9144000" cy="580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84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 descr="Figure3-akt-pathway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50800"/>
            <a:ext cx="5892800" cy="674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TextBox 2"/>
          <p:cNvSpPr txBox="1">
            <a:spLocks noChangeArrowheads="1"/>
          </p:cNvSpPr>
          <p:nvPr/>
        </p:nvSpPr>
        <p:spPr bwMode="auto">
          <a:xfrm>
            <a:off x="179388" y="6381750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smtClean="0">
                <a:solidFill>
                  <a:prstClr val="black"/>
                </a:solidFill>
              </a:rPr>
              <a:t>Emek Demir</a:t>
            </a:r>
          </a:p>
        </p:txBody>
      </p:sp>
      <p:sp>
        <p:nvSpPr>
          <p:cNvPr id="80899" name="TextBox 3"/>
          <p:cNvSpPr txBox="1">
            <a:spLocks noChangeArrowheads="1"/>
          </p:cNvSpPr>
          <p:nvPr/>
        </p:nvSpPr>
        <p:spPr bwMode="auto">
          <a:xfrm>
            <a:off x="250825" y="2924175"/>
            <a:ext cx="1655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smtClean="0">
                <a:solidFill>
                  <a:prstClr val="black"/>
                </a:solidFill>
              </a:rPr>
              <a:t>SBGN.org</a:t>
            </a:r>
          </a:p>
        </p:txBody>
      </p:sp>
      <p:sp>
        <p:nvSpPr>
          <p:cNvPr id="80900" name="TextBox 4"/>
          <p:cNvSpPr txBox="1">
            <a:spLocks noChangeArrowheads="1"/>
          </p:cNvSpPr>
          <p:nvPr/>
        </p:nvSpPr>
        <p:spPr bwMode="auto">
          <a:xfrm>
            <a:off x="384175" y="812800"/>
            <a:ext cx="1146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BioCarta</a:t>
            </a:r>
          </a:p>
        </p:txBody>
      </p:sp>
      <p:sp>
        <p:nvSpPr>
          <p:cNvPr id="80901" name="TextBox 5"/>
          <p:cNvSpPr txBox="1">
            <a:spLocks noChangeArrowheads="1"/>
          </p:cNvSpPr>
          <p:nvPr/>
        </p:nvSpPr>
        <p:spPr bwMode="auto">
          <a:xfrm>
            <a:off x="7596188" y="2997200"/>
            <a:ext cx="1017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BioPAX</a:t>
            </a:r>
          </a:p>
        </p:txBody>
      </p:sp>
    </p:spTree>
    <p:extLst>
      <p:ext uri="{BB962C8B-B14F-4D97-AF65-F5344CB8AC3E}">
        <p14:creationId xmlns:p14="http://schemas.microsoft.com/office/powerpoint/2010/main" val="20343866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" t="6374" r="3636" b="1698"/>
          <a:stretch>
            <a:fillRect/>
          </a:stretch>
        </p:blipFill>
        <p:spPr bwMode="auto">
          <a:xfrm>
            <a:off x="1295400" y="0"/>
            <a:ext cx="7696200" cy="676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3"/>
          <p:cNvSpPr txBox="1">
            <a:spLocks noChangeArrowheads="1"/>
          </p:cNvSpPr>
          <p:nvPr/>
        </p:nvSpPr>
        <p:spPr bwMode="auto">
          <a:xfrm rot="-5400000">
            <a:off x="-2166144" y="2732882"/>
            <a:ext cx="53990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b="1"/>
              <a:t>XML Snippet (OWL)</a:t>
            </a:r>
          </a:p>
        </p:txBody>
      </p:sp>
    </p:spTree>
    <p:extLst>
      <p:ext uri="{BB962C8B-B14F-4D97-AF65-F5344CB8AC3E}">
        <p14:creationId xmlns:p14="http://schemas.microsoft.com/office/powerpoint/2010/main" val="965966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58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3200">
                <a:latin typeface="Arial" charset="0"/>
                <a:ea typeface="ＭＳ Ｐゴシック" charset="0"/>
                <a:cs typeface="ＭＳ Ｐゴシック" charset="0"/>
              </a:rPr>
              <a:t>Aim: Convenient Access to Pathway Information</a:t>
            </a:r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76200" y="5867400"/>
            <a:ext cx="63119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Facilitate creation and communication of pathway data</a:t>
            </a:r>
          </a:p>
          <a:p>
            <a:r>
              <a:rPr lang="en-US" sz="2000"/>
              <a:t>Aggregate pathway data in the public domain</a:t>
            </a:r>
          </a:p>
          <a:p>
            <a:r>
              <a:rPr lang="en-US" sz="2000"/>
              <a:t>Provide easy access for pathway analysis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533400" y="914400"/>
            <a:ext cx="467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http://www.pathwaycommons.org</a:t>
            </a:r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6400800" y="6019800"/>
            <a:ext cx="2651125" cy="739775"/>
          </a:xfrm>
          <a:prstGeom prst="rect">
            <a:avLst/>
          </a:prstGeom>
          <a:noFill/>
          <a:ln w="38100">
            <a:solidFill>
              <a:srgbClr val="E31A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Long term: Converge</a:t>
            </a:r>
          </a:p>
          <a:p>
            <a:r>
              <a:rPr lang="en-US" sz="2000"/>
              <a:t>to integrated cell map</a:t>
            </a:r>
          </a:p>
        </p:txBody>
      </p:sp>
    </p:spTree>
    <p:extLst>
      <p:ext uri="{BB962C8B-B14F-4D97-AF65-F5344CB8AC3E}">
        <p14:creationId xmlns:p14="http://schemas.microsoft.com/office/powerpoint/2010/main" val="122277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ChangeArrowheads="1"/>
          </p:cNvSpPr>
          <p:nvPr/>
        </p:nvSpPr>
        <p:spPr bwMode="auto">
          <a:xfrm rot="-5400000">
            <a:off x="-2351088" y="2847976"/>
            <a:ext cx="580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/>
              <a:t>http://pathwaycommons.org</a:t>
            </a:r>
          </a:p>
        </p:txBody>
      </p:sp>
      <p:pic>
        <p:nvPicPr>
          <p:cNvPr id="22530" name="Picture 3" descr="Picture 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0"/>
            <a:ext cx="81772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20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pc-search-results-path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" t="11232" r="5467" b="1794"/>
          <a:stretch>
            <a:fillRect/>
          </a:stretch>
        </p:blipFill>
        <p:spPr bwMode="auto">
          <a:xfrm>
            <a:off x="0" y="0"/>
            <a:ext cx="9144000" cy="616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1670050" y="6140450"/>
            <a:ext cx="580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/>
              <a:t>http://pathwaycommons.org</a:t>
            </a:r>
          </a:p>
        </p:txBody>
      </p:sp>
    </p:spTree>
    <p:extLst>
      <p:ext uri="{BB962C8B-B14F-4D97-AF65-F5344CB8AC3E}">
        <p14:creationId xmlns:p14="http://schemas.microsoft.com/office/powerpoint/2010/main" val="1002961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68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Access From Cytoscape</a:t>
            </a:r>
          </a:p>
        </p:txBody>
      </p:sp>
      <p:pic>
        <p:nvPicPr>
          <p:cNvPr id="26626" name="Picture 2" descr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785813"/>
            <a:ext cx="7924800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8896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76200"/>
            <a:ext cx="5597525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4419600" cy="1143000"/>
          </a:xfrm>
        </p:spPr>
        <p:txBody>
          <a:bodyPr/>
          <a:lstStyle/>
          <a:p>
            <a:pPr eaLnBrk="1" hangingPunct="1"/>
            <a:r>
              <a:rPr lang="en-US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Computational Cell Map</a:t>
            </a:r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76200" y="6324600"/>
            <a:ext cx="5257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Cary MP et al. Pathway information… FEBS Lett. 2005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Bader GD et al. Functional genomics and proteomicsTrends Cell Biol. 2003</a:t>
            </a:r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304800" y="3565525"/>
            <a:ext cx="32766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Map the cell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Predict map from genome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Multiple perturbation mapping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Active cell map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Map visualization and analysis software</a:t>
            </a:r>
          </a:p>
        </p:txBody>
      </p:sp>
      <p:sp>
        <p:nvSpPr>
          <p:cNvPr id="22534" name="Rectangle 10"/>
          <p:cNvSpPr>
            <a:spLocks noChangeArrowheads="1"/>
          </p:cNvSpPr>
          <p:nvPr/>
        </p:nvSpPr>
        <p:spPr bwMode="auto">
          <a:xfrm>
            <a:off x="228600" y="1660525"/>
            <a:ext cx="3429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Read map to understand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Cell processes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Gene function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Disease effects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  <a:latin typeface="Arial" charset="0"/>
                <a:ea typeface="ＭＳ Ｐゴシック" charset="0"/>
                <a:cs typeface="ＭＳ Ｐゴシック" charset="0"/>
              </a:rPr>
              <a:t> Map evolution</a:t>
            </a:r>
          </a:p>
        </p:txBody>
      </p:sp>
    </p:spTree>
    <p:extLst>
      <p:ext uri="{BB962C8B-B14F-4D97-AF65-F5344CB8AC3E}">
        <p14:creationId xmlns:p14="http://schemas.microsoft.com/office/powerpoint/2010/main" val="113033533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Download Service</a:t>
            </a:r>
          </a:p>
        </p:txBody>
      </p:sp>
      <p:pic>
        <p:nvPicPr>
          <p:cNvPr id="27650" name="Picture 2" descr="Picture 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514600"/>
            <a:ext cx="73263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219200" y="1290638"/>
            <a:ext cx="6629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>http://www.pathwaycommons.org/pc-snapshot/</a:t>
            </a:r>
          </a:p>
        </p:txBody>
      </p:sp>
    </p:spTree>
    <p:extLst>
      <p:ext uri="{BB962C8B-B14F-4D97-AF65-F5344CB8AC3E}">
        <p14:creationId xmlns:p14="http://schemas.microsoft.com/office/powerpoint/2010/main" val="164233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Pathway Commons: cPath</a:t>
            </a:r>
            <a:r>
              <a:rPr lang="en-US" baseline="30000">
                <a:latin typeface="Calibri" charset="0"/>
                <a:ea typeface="ＭＳ Ｐゴシック" charset="0"/>
                <a:cs typeface="ＭＳ Ｐゴシック" charset="0"/>
              </a:rPr>
              <a:t>2</a:t>
            </a:r>
          </a:p>
        </p:txBody>
      </p:sp>
      <p:sp>
        <p:nvSpPr>
          <p:cNvPr id="81922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http://www.pathwaycommons.org/pc2-demo/</a:t>
            </a:r>
          </a:p>
        </p:txBody>
      </p:sp>
      <p:pic>
        <p:nvPicPr>
          <p:cNvPr id="81923" name="Picture 4" descr="Screen shot 2011-07-14 at 4.03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0213"/>
            <a:ext cx="633412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TextBox 5"/>
          <p:cNvSpPr txBox="1">
            <a:spLocks noChangeArrowheads="1"/>
          </p:cNvSpPr>
          <p:nvPr/>
        </p:nvSpPr>
        <p:spPr bwMode="auto">
          <a:xfrm>
            <a:off x="323850" y="6021388"/>
            <a:ext cx="7954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Nadia Anwar, Ethan Cerami, Emek Demir, Ben Gross, Igor Rodchenkov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Chris Sander</a:t>
            </a:r>
          </a:p>
        </p:txBody>
      </p:sp>
    </p:spTree>
    <p:extLst>
      <p:ext uri="{BB962C8B-B14F-4D97-AF65-F5344CB8AC3E}">
        <p14:creationId xmlns:p14="http://schemas.microsoft.com/office/powerpoint/2010/main" val="4178770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PCstackV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/>
          <a:stretch>
            <a:fillRect/>
          </a:stretch>
        </p:blipFill>
        <p:spPr bwMode="auto">
          <a:xfrm>
            <a:off x="306388" y="26988"/>
            <a:ext cx="8531225" cy="666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71989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85775"/>
            <a:ext cx="7010400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219200"/>
            <a:ext cx="2667000" cy="15240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3400"/>
              <a:t>Network visualization and analysis</a:t>
            </a: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0" y="5334000"/>
            <a:ext cx="22098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700">
                <a:latin typeface="Calibri" charset="0"/>
              </a:rPr>
              <a:t>UCSD, ISB, Agilent, MSKCC, Pasteur, UCSF, Unilever, UToronto, U Texas</a:t>
            </a: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0" y="0"/>
            <a:ext cx="4183063" cy="595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600">
                <a:latin typeface="Calibri" charset="0"/>
              </a:rPr>
              <a:t>http://cytoscape.org</a:t>
            </a:r>
          </a:p>
        </p:txBody>
      </p:sp>
      <p:sp>
        <p:nvSpPr>
          <p:cNvPr id="43013" name="Rectangle 6"/>
          <p:cNvSpPr>
            <a:spLocks noChangeArrowheads="1"/>
          </p:cNvSpPr>
          <p:nvPr/>
        </p:nvSpPr>
        <p:spPr bwMode="auto">
          <a:xfrm>
            <a:off x="0" y="2895600"/>
            <a:ext cx="29813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300">
                <a:latin typeface="Calibri" charset="0"/>
              </a:rPr>
              <a:t>Pathway comparison</a:t>
            </a:r>
          </a:p>
          <a:p>
            <a:r>
              <a:rPr lang="en-US" sz="2300">
                <a:latin typeface="Calibri" charset="0"/>
              </a:rPr>
              <a:t>Literature mining</a:t>
            </a:r>
          </a:p>
          <a:p>
            <a:r>
              <a:rPr lang="en-US" sz="2300">
                <a:latin typeface="Calibri" charset="0"/>
              </a:rPr>
              <a:t>Gene Ontology analysis</a:t>
            </a:r>
          </a:p>
          <a:p>
            <a:r>
              <a:rPr lang="en-US" sz="2300">
                <a:latin typeface="Calibri" charset="0"/>
              </a:rPr>
              <a:t>Active modules</a:t>
            </a:r>
          </a:p>
          <a:p>
            <a:r>
              <a:rPr lang="en-US" sz="2300">
                <a:latin typeface="Calibri" charset="0"/>
              </a:rPr>
              <a:t>Complex detection</a:t>
            </a:r>
          </a:p>
          <a:p>
            <a:r>
              <a:rPr lang="en-US" sz="2300">
                <a:latin typeface="Calibri" charset="0"/>
              </a:rPr>
              <a:t>Network motif search</a:t>
            </a:r>
          </a:p>
        </p:txBody>
      </p:sp>
    </p:spTree>
    <p:extLst>
      <p:ext uri="{BB962C8B-B14F-4D97-AF65-F5344CB8AC3E}">
        <p14:creationId xmlns:p14="http://schemas.microsoft.com/office/powerpoint/2010/main" val="4267735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Cytoscape 3</a:t>
            </a:r>
          </a:p>
        </p:txBody>
      </p:sp>
      <p:sp>
        <p:nvSpPr>
          <p:cNvPr id="83970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Complete re-architecture: </a:t>
            </a:r>
            <a:r>
              <a:rPr lang="en-US" dirty="0" err="1">
                <a:latin typeface="Calibri" charset="0"/>
                <a:ea typeface="ＭＳ Ｐゴシック" charset="0"/>
                <a:cs typeface="ＭＳ Ｐゴシック" charset="0"/>
              </a:rPr>
              <a:t>OSGi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– everything is a plugin</a:t>
            </a:r>
          </a:p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Enables future features: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More stable and powerful APIs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Scripting, macros, recordable history, better undo/redo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Command line mode, good for use on compute clusters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Interactive control from other scripting languages e.g. R</a:t>
            </a:r>
          </a:p>
          <a:p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Fixing bugs and porting plugins</a:t>
            </a:r>
          </a:p>
          <a:p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3.0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developer pre-release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now available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Mirror functionality in 2.8.2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Encourage plugin </a:t>
            </a:r>
            <a:r>
              <a:rPr lang="en-US" dirty="0" smtClean="0">
                <a:latin typeface="Calibri" charset="0"/>
                <a:ea typeface="ＭＳ Ｐゴシック" charset="0"/>
              </a:rPr>
              <a:t>porting</a:t>
            </a:r>
          </a:p>
          <a:p>
            <a:pPr lvl="1"/>
            <a:r>
              <a:rPr lang="en-US" dirty="0">
                <a:latin typeface="Calibri" charset="0"/>
                <a:ea typeface="ＭＳ Ｐゴシック" charset="0"/>
              </a:rPr>
              <a:t>Documentation: http://</a:t>
            </a:r>
            <a:r>
              <a:rPr lang="en-US" dirty="0" err="1">
                <a:latin typeface="Calibri" charset="0"/>
                <a:ea typeface="ＭＳ Ｐゴシック" charset="0"/>
              </a:rPr>
              <a:t>wiki.cytoscape.org</a:t>
            </a:r>
            <a:r>
              <a:rPr lang="en-US" dirty="0">
                <a:latin typeface="Calibri" charset="0"/>
                <a:ea typeface="ＭＳ Ｐゴシック" charset="0"/>
              </a:rPr>
              <a:t>/</a:t>
            </a:r>
            <a:r>
              <a:rPr lang="en-US" dirty="0" smtClean="0">
                <a:latin typeface="Calibri" charset="0"/>
                <a:ea typeface="ＭＳ Ｐゴシック" charset="0"/>
              </a:rPr>
              <a:t>Cytoscape_3</a:t>
            </a:r>
          </a:p>
          <a:p>
            <a:pPr lvl="1"/>
            <a:r>
              <a:rPr lang="en-US" dirty="0" smtClean="0">
                <a:latin typeface="Calibri" charset="0"/>
                <a:ea typeface="ＭＳ Ｐゴシック" charset="0"/>
              </a:rPr>
              <a:t>Download: </a:t>
            </a:r>
            <a:r>
              <a:rPr lang="en-US" dirty="0">
                <a:latin typeface="Calibri" charset="0"/>
                <a:ea typeface="ＭＳ Ｐゴシック" charset="0"/>
              </a:rPr>
              <a:t>http://</a:t>
            </a:r>
            <a:r>
              <a:rPr lang="en-US" dirty="0" err="1">
                <a:latin typeface="Calibri" charset="0"/>
                <a:ea typeface="ＭＳ Ｐゴシック" charset="0"/>
              </a:rPr>
              <a:t>chianti.ucsd.edu</a:t>
            </a:r>
            <a:r>
              <a:rPr lang="en-US" dirty="0">
                <a:latin typeface="Calibri" charset="0"/>
                <a:ea typeface="ＭＳ Ｐゴシック" charset="0"/>
              </a:rPr>
              <a:t>/cytoscape-3.0.0-M3/</a:t>
            </a:r>
          </a:p>
        </p:txBody>
      </p:sp>
    </p:spTree>
    <p:extLst>
      <p:ext uri="{BB962C8B-B14F-4D97-AF65-F5344CB8AC3E}">
        <p14:creationId xmlns:p14="http://schemas.microsoft.com/office/powerpoint/2010/main" val="3047294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DF10C8C-EAF7-954B-8C4D-31E516800A0F}" type="slidenum">
              <a:rPr lang="en-US" sz="1200">
                <a:solidFill>
                  <a:srgbClr val="0B94B1"/>
                </a:solidFill>
                <a:latin typeface="Calibri" charset="0"/>
              </a:rPr>
              <a:pPr eaLnBrk="1" hangingPunct="1"/>
              <a:t>25</a:t>
            </a:fld>
            <a:endParaRPr lang="en-US" sz="1200">
              <a:solidFill>
                <a:srgbClr val="0B94B1"/>
              </a:solidFill>
              <a:latin typeface="Calibri" charset="0"/>
            </a:endParaRPr>
          </a:p>
        </p:txBody>
      </p:sp>
      <p:pic>
        <p:nvPicPr>
          <p:cNvPr id="22531" name="Picture 7" descr="Screen shot 2010-07-10 at 3.24.3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6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2749550" y="0"/>
            <a:ext cx="6394450" cy="569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000"/>
              <a:t>http://cytoscapeweb.cytoscape.org/</a:t>
            </a:r>
          </a:p>
        </p:txBody>
      </p:sp>
    </p:spTree>
    <p:extLst>
      <p:ext uri="{BB962C8B-B14F-4D97-AF65-F5344CB8AC3E}">
        <p14:creationId xmlns:p14="http://schemas.microsoft.com/office/powerpoint/2010/main" val="36825912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/>
          </p:nvPr>
        </p:nvSpPr>
        <p:spPr>
          <a:xfrm>
            <a:off x="457200" y="44450"/>
            <a:ext cx="8229600" cy="752475"/>
          </a:xfrm>
        </p:spPr>
        <p:txBody>
          <a:bodyPr>
            <a:normAutofit fontScale="90000"/>
          </a:bodyPr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Compound Nodes</a:t>
            </a:r>
          </a:p>
        </p:txBody>
      </p:sp>
      <p:pic>
        <p:nvPicPr>
          <p:cNvPr id="84994" name="Picture 3" descr="Screen shot 2011-07-14 at 1.17.4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588" y="941388"/>
            <a:ext cx="6854825" cy="591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TextBox 4"/>
          <p:cNvSpPr txBox="1">
            <a:spLocks noChangeArrowheads="1"/>
          </p:cNvSpPr>
          <p:nvPr/>
        </p:nvSpPr>
        <p:spPr bwMode="auto">
          <a:xfrm>
            <a:off x="6350" y="9525"/>
            <a:ext cx="20161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1"/>
              <a:t>Onur Sumer</a:t>
            </a:r>
          </a:p>
          <a:p>
            <a:r>
              <a:rPr lang="en-US" sz="1800" b="1"/>
              <a:t>Ugur Dogrusoz</a:t>
            </a:r>
          </a:p>
          <a:p>
            <a:r>
              <a:rPr lang="en-US" sz="1800" b="1"/>
              <a:t>Bilkent, Ankara</a:t>
            </a:r>
          </a:p>
        </p:txBody>
      </p:sp>
    </p:spTree>
    <p:extLst>
      <p:ext uri="{BB962C8B-B14F-4D97-AF65-F5344CB8AC3E}">
        <p14:creationId xmlns:p14="http://schemas.microsoft.com/office/powerpoint/2010/main" val="16888887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>
                <a:latin typeface="Calibri" charset="0"/>
                <a:ea typeface="ＭＳ Ｐゴシック" charset="0"/>
                <a:cs typeface="ＭＳ Ｐゴシック" charset="0"/>
              </a:rPr>
              <a:t>HTML5 SVG 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Prototype – </a:t>
            </a:r>
            <a:r>
              <a:rPr lang="en-US" dirty="0" err="1">
                <a:latin typeface="Calibri" charset="0"/>
                <a:ea typeface="ＭＳ Ｐゴシック" charset="0"/>
                <a:cs typeface="ＭＳ Ｐゴシック" charset="0"/>
              </a:rPr>
              <a:t>iPad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!</a:t>
            </a:r>
          </a:p>
        </p:txBody>
      </p:sp>
      <p:pic>
        <p:nvPicPr>
          <p:cNvPr id="86018" name="Picture 3" descr="Photo on 2011-07-14 at 15.54 #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188" y="1035050"/>
            <a:ext cx="7705725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TextBox 4"/>
          <p:cNvSpPr txBox="1">
            <a:spLocks noChangeArrowheads="1"/>
          </p:cNvSpPr>
          <p:nvPr/>
        </p:nvSpPr>
        <p:spPr bwMode="auto">
          <a:xfrm>
            <a:off x="6350" y="9525"/>
            <a:ext cx="201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Marek Zaluski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prstClr val="black"/>
                </a:solidFill>
              </a:rPr>
              <a:t>GSoC 2011</a:t>
            </a:r>
          </a:p>
        </p:txBody>
      </p:sp>
      <p:sp>
        <p:nvSpPr>
          <p:cNvPr id="2" name="Rectangle 1"/>
          <p:cNvSpPr/>
          <p:nvPr/>
        </p:nvSpPr>
        <p:spPr>
          <a:xfrm>
            <a:off x="1830550" y="14808"/>
            <a:ext cx="6551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marekweb.com</a:t>
            </a:r>
            <a:r>
              <a:rPr lang="en-US" dirty="0"/>
              <a:t>/</a:t>
            </a:r>
            <a:r>
              <a:rPr lang="en-US" dirty="0" err="1"/>
              <a:t>cytoscapeweb-svg</a:t>
            </a:r>
            <a:r>
              <a:rPr lang="en-US" dirty="0"/>
              <a:t>/</a:t>
            </a:r>
            <a:r>
              <a:rPr lang="en-US" dirty="0" err="1"/>
              <a:t>main.html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310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4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3" descr="SuppFigure12_Mar22_LighterShades_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150"/>
            <a:ext cx="9144000" cy="623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2"/>
          <p:cNvSpPr>
            <a:spLocks noChangeArrowheads="1"/>
          </p:cNvSpPr>
          <p:nvPr/>
        </p:nvSpPr>
        <p:spPr bwMode="auto">
          <a:xfrm>
            <a:off x="0" y="6273800"/>
            <a:ext cx="6513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smtClean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Pinto et al. Functional impact of global rare copy number variation in autism spectrum disorders. Nature. 2010 Jun 9.</a:t>
            </a:r>
          </a:p>
        </p:txBody>
      </p:sp>
    </p:spTree>
    <p:extLst>
      <p:ext uri="{BB962C8B-B14F-4D97-AF65-F5344CB8AC3E}">
        <p14:creationId xmlns:p14="http://schemas.microsoft.com/office/powerpoint/2010/main" val="15007761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48464"/>
            <a:ext cx="9144000" cy="1771650"/>
          </a:xfrm>
          <a:ln/>
        </p:spPr>
        <p:txBody>
          <a:bodyPr/>
          <a:lstStyle/>
          <a:p>
            <a:pPr eaLnBrk="1" hangingPunct="1"/>
            <a:r>
              <a:rPr sz="4000" dirty="0" smtClean="0">
                <a:latin typeface="Calibri" charset="0"/>
                <a:ea typeface="ＭＳ Ｐゴシック" charset="0"/>
                <a:cs typeface="ＭＳ Ｐゴシック" charset="0"/>
              </a:rPr>
              <a:t>GeneMANIA</a:t>
            </a:r>
            <a:endParaRPr sz="40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19225" y="2813452"/>
            <a:ext cx="6305550" cy="76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Work with Quaid Morris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7412" name="Picture 1" descr="FINAL PPT COV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" t="20181" r="1047" b="14758"/>
          <a:stretch>
            <a:fillRect/>
          </a:stretch>
        </p:blipFill>
        <p:spPr bwMode="auto">
          <a:xfrm>
            <a:off x="1333500" y="3657600"/>
            <a:ext cx="6477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2" descr="FINAL PPT COVPI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438650"/>
            <a:ext cx="91313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27025" y="2296187"/>
            <a:ext cx="8489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sz="2400" dirty="0" smtClean="0">
                <a:solidFill>
                  <a:srgbClr val="000000"/>
                </a:solidFill>
                <a:latin typeface="Calibri" charset="0"/>
              </a:rPr>
              <a:t>Fast, fun gene function prediction</a:t>
            </a:r>
            <a:endParaRPr lang="en-US" sz="2400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384675" y="0"/>
            <a:ext cx="4759325" cy="584200"/>
          </a:xfrm>
          <a:prstGeom prst="rect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Calibri" charset="0"/>
              </a:rPr>
              <a:t>http://www.genemania.org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20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52400"/>
            <a:ext cx="6981825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52400" y="152400"/>
            <a:ext cx="2589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Systems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Biology Pyramid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248400" y="228600"/>
            <a:ext cx="27813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0000"/>
                </a:solidFill>
              </a:rPr>
              <a:t>Cary, Bader, Sander, FEBS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>
                <a:solidFill>
                  <a:srgbClr val="000000"/>
                </a:solidFill>
              </a:rPr>
              <a:t>Letters 579 (2005) 1815-20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6467" y="6396794"/>
            <a:ext cx="2583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Chris Sander, MSKCC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98287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7"/>
          <p:cNvSpPr txBox="1">
            <a:spLocks noChangeArrowheads="1"/>
          </p:cNvSpPr>
          <p:nvPr/>
        </p:nvSpPr>
        <p:spPr bwMode="auto">
          <a:xfrm>
            <a:off x="4419600" y="5343525"/>
            <a:ext cx="4724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b="1"/>
              <a:t>Gene Function Prediction</a:t>
            </a:r>
          </a:p>
        </p:txBody>
      </p:sp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33338" y="0"/>
            <a:ext cx="5330825" cy="600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600">
                <a:latin typeface="Calibri" charset="0"/>
              </a:rPr>
              <a:t>http://www.genemania.org</a:t>
            </a:r>
          </a:p>
        </p:txBody>
      </p:sp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4724400" y="5903913"/>
            <a:ext cx="4343400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b="1"/>
              <a:t>Quaid Morris (Donnelly), Sara Mostafavi</a:t>
            </a:r>
          </a:p>
          <a:p>
            <a:r>
              <a:rPr lang="en-US" sz="1400" b="1"/>
              <a:t>Rashad Badrawi, Ovi Comes, Sylva Donaldson,</a:t>
            </a:r>
          </a:p>
          <a:p>
            <a:r>
              <a:rPr lang="en-US" sz="1400" b="1"/>
              <a:t>Max Franz, Christian Lopes, Farzana Kazi,</a:t>
            </a:r>
          </a:p>
          <a:p>
            <a:r>
              <a:rPr lang="en-US" sz="1400" b="1"/>
              <a:t>Jason Montojo, Harold Rodriguez, Khalid Zuberi</a:t>
            </a:r>
          </a:p>
        </p:txBody>
      </p:sp>
      <p:sp>
        <p:nvSpPr>
          <p:cNvPr id="40964" name="Rectangle 7"/>
          <p:cNvSpPr>
            <a:spLocks noChangeArrowheads="1"/>
          </p:cNvSpPr>
          <p:nvPr/>
        </p:nvSpPr>
        <p:spPr bwMode="auto">
          <a:xfrm>
            <a:off x="0" y="5380038"/>
            <a:ext cx="48768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/>
              <a:t> Guilt-by-association principle</a:t>
            </a:r>
          </a:p>
          <a:p>
            <a:pPr>
              <a:buFont typeface="Arial" charset="0"/>
              <a:buChar char="•"/>
            </a:pPr>
            <a:r>
              <a:rPr lang="en-US"/>
              <a:t> Biological networks are combined intelligently to optimize prediction accuracy</a:t>
            </a:r>
          </a:p>
          <a:p>
            <a:pPr>
              <a:buFont typeface="Arial" charset="0"/>
              <a:buChar char="•"/>
            </a:pPr>
            <a:r>
              <a:rPr lang="en-US"/>
              <a:t> Algorithm is more fast and accurate than its peers</a:t>
            </a:r>
          </a:p>
        </p:txBody>
      </p:sp>
      <p:pic>
        <p:nvPicPr>
          <p:cNvPr id="40965" name="Picture 6" descr="Screen shot 2010-07-08 at 7.16.5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Rectangle 1"/>
          <p:cNvSpPr>
            <a:spLocks noChangeArrowheads="1"/>
          </p:cNvSpPr>
          <p:nvPr/>
        </p:nvSpPr>
        <p:spPr bwMode="auto">
          <a:xfrm>
            <a:off x="5435600" y="0"/>
            <a:ext cx="36004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00" b="1"/>
              <a:t>Mostafavi S et al. Genome Biol. 2008;9 Suppl 1:S4</a:t>
            </a:r>
          </a:p>
        </p:txBody>
      </p:sp>
      <p:sp>
        <p:nvSpPr>
          <p:cNvPr id="40967" name="Rectangle 2"/>
          <p:cNvSpPr>
            <a:spLocks noChangeArrowheads="1"/>
          </p:cNvSpPr>
          <p:nvPr/>
        </p:nvSpPr>
        <p:spPr bwMode="auto">
          <a:xfrm>
            <a:off x="5435600" y="261938"/>
            <a:ext cx="36734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100" b="1"/>
              <a:t>Warde-Farley D et al. Nucleic Acids Res. 2010 Jul;8:W214-20.</a:t>
            </a:r>
          </a:p>
        </p:txBody>
      </p:sp>
    </p:spTree>
    <p:extLst>
      <p:ext uri="{BB962C8B-B14F-4D97-AF65-F5344CB8AC3E}">
        <p14:creationId xmlns:p14="http://schemas.microsoft.com/office/powerpoint/2010/main" val="3934207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A9D31FD-ED1E-244B-8E84-09093F7B3094}" type="slidenum">
              <a:rPr lang="en-US" sz="1200">
                <a:solidFill>
                  <a:srgbClr val="0B94B1"/>
                </a:solidFill>
                <a:latin typeface="Calibri" charset="0"/>
              </a:rPr>
              <a:pPr eaLnBrk="1" hangingPunct="1"/>
              <a:t>31</a:t>
            </a:fld>
            <a:endParaRPr lang="en-US" sz="1200">
              <a:solidFill>
                <a:srgbClr val="0B94B1"/>
              </a:solidFill>
              <a:latin typeface="Calibri" charset="0"/>
            </a:endParaRPr>
          </a:p>
        </p:txBody>
      </p:sp>
      <p:pic>
        <p:nvPicPr>
          <p:cNvPr id="19459" name="Picture 4" descr="Screen shot 2010-07-12 at 11.36.5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552450"/>
            <a:ext cx="65024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455613" y="5238750"/>
            <a:ext cx="7585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900"/>
              <a:t>http://www.genemania.org/plugin/</a:t>
            </a:r>
          </a:p>
        </p:txBody>
      </p:sp>
    </p:spTree>
    <p:extLst>
      <p:ext uri="{BB962C8B-B14F-4D97-AF65-F5344CB8AC3E}">
        <p14:creationId xmlns:p14="http://schemas.microsoft.com/office/powerpoint/2010/main" val="42119913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148D6F3-1646-D04E-8E9C-39691C7A050C}" type="slidenum">
              <a:rPr lang="en-US" sz="1200">
                <a:solidFill>
                  <a:srgbClr val="0B94B1"/>
                </a:solidFill>
                <a:latin typeface="Calibri" charset="0"/>
              </a:rPr>
              <a:pPr eaLnBrk="1" hangingPunct="1"/>
              <a:t>32</a:t>
            </a:fld>
            <a:endParaRPr lang="en-US" sz="1200">
              <a:solidFill>
                <a:srgbClr val="0B94B1"/>
              </a:solidFill>
              <a:latin typeface="Calibri" charset="0"/>
            </a:endParaRPr>
          </a:p>
        </p:txBody>
      </p:sp>
      <p:pic>
        <p:nvPicPr>
          <p:cNvPr id="20483" name="Picture 4" descr="Screen shot 2010-07-12 at 11.33.0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0"/>
            <a:ext cx="8874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70023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6119A6B-7BF7-6C4A-BAC9-81BD40E92437}" type="slidenum">
              <a:rPr lang="en-US" sz="1200">
                <a:solidFill>
                  <a:srgbClr val="0B94B1"/>
                </a:solidFill>
                <a:latin typeface="Calibri" charset="0"/>
              </a:rPr>
              <a:pPr eaLnBrk="1" hangingPunct="1"/>
              <a:t>33</a:t>
            </a:fld>
            <a:endParaRPr lang="en-US" sz="1200">
              <a:solidFill>
                <a:srgbClr val="0B94B1"/>
              </a:solidFill>
              <a:latin typeface="Calibri" charset="0"/>
            </a:endParaRPr>
          </a:p>
        </p:txBody>
      </p:sp>
      <p:pic>
        <p:nvPicPr>
          <p:cNvPr id="21507" name="Picture 4" descr="Screen shot 2010-07-12 at 11.35.4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641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5310" y="6025931"/>
            <a:ext cx="4169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+Command line tools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239970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/>
          </p:nvPr>
        </p:nvSpPr>
        <p:spPr>
          <a:xfrm>
            <a:off x="250825" y="76200"/>
            <a:ext cx="8642350" cy="1143000"/>
          </a:xfrm>
        </p:spPr>
        <p:txBody>
          <a:bodyPr/>
          <a:lstStyle/>
          <a:p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Pathway Representation Tradeoff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356100" y="1844675"/>
            <a:ext cx="4464050" cy="41148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b="1" dirty="0" smtClean="0"/>
              <a:t>Pathway Representation</a:t>
            </a:r>
          </a:p>
          <a:p>
            <a:pPr>
              <a:defRPr/>
            </a:pPr>
            <a:r>
              <a:rPr lang="en-US" dirty="0" smtClean="0"/>
              <a:t>Gene set</a:t>
            </a:r>
          </a:p>
          <a:p>
            <a:pPr>
              <a:defRPr/>
            </a:pPr>
            <a:r>
              <a:rPr lang="en-US" dirty="0" smtClean="0"/>
              <a:t>Network</a:t>
            </a:r>
          </a:p>
          <a:p>
            <a:pPr>
              <a:defRPr/>
            </a:pPr>
            <a:r>
              <a:rPr lang="en-US" dirty="0" smtClean="0"/>
              <a:t>Process model</a:t>
            </a:r>
          </a:p>
          <a:p>
            <a:pPr>
              <a:defRPr/>
            </a:pPr>
            <a:r>
              <a:rPr lang="en-US" dirty="0" smtClean="0"/>
              <a:t>Simulation model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 smtClean="0"/>
              <a:t>Analysis methods need to keep up!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1"/>
          </p:nvPr>
        </p:nvGraphicFramePr>
        <p:xfrm>
          <a:off x="685800" y="1981200"/>
          <a:ext cx="3810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7044" name="TextBox 8"/>
          <p:cNvSpPr txBox="1">
            <a:spLocks noChangeArrowheads="1"/>
          </p:cNvSpPr>
          <p:nvPr/>
        </p:nvSpPr>
        <p:spPr bwMode="auto">
          <a:xfrm rot="-5400000">
            <a:off x="-325437" y="3790950"/>
            <a:ext cx="18208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/>
              <a:t>Coverage</a:t>
            </a:r>
          </a:p>
        </p:txBody>
      </p:sp>
      <p:sp>
        <p:nvSpPr>
          <p:cNvPr id="87045" name="TextBox 9"/>
          <p:cNvSpPr txBox="1">
            <a:spLocks noChangeArrowheads="1"/>
          </p:cNvSpPr>
          <p:nvPr/>
        </p:nvSpPr>
        <p:spPr bwMode="auto">
          <a:xfrm>
            <a:off x="2051050" y="5876925"/>
            <a:ext cx="1203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/>
              <a:t>Depth</a:t>
            </a: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1042988" y="2060575"/>
            <a:ext cx="0" cy="374491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>
            <a:off x="1042988" y="5805488"/>
            <a:ext cx="3376612" cy="635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Right Arrow 16"/>
          <p:cNvSpPr/>
          <p:nvPr/>
        </p:nvSpPr>
        <p:spPr bwMode="auto">
          <a:xfrm rot="19464109">
            <a:off x="1898746" y="3631762"/>
            <a:ext cx="1152128" cy="64807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5400000">
            <a:off x="7200292" y="3104964"/>
            <a:ext cx="1872208" cy="648072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sz="2400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7054" name="TextBox 19"/>
          <p:cNvSpPr txBox="1">
            <a:spLocks noChangeArrowheads="1"/>
          </p:cNvSpPr>
          <p:nvPr/>
        </p:nvSpPr>
        <p:spPr bwMode="auto">
          <a:xfrm rot="-5400000">
            <a:off x="7977188" y="3192463"/>
            <a:ext cx="1201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/>
              <a:t>Depth</a:t>
            </a:r>
          </a:p>
        </p:txBody>
      </p:sp>
    </p:spTree>
    <p:extLst>
      <p:ext uri="{BB962C8B-B14F-4D97-AF65-F5344CB8AC3E}">
        <p14:creationId xmlns:p14="http://schemas.microsoft.com/office/powerpoint/2010/main" val="7356720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3" descr="Screen shot 2011-07-14 at 12.34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0"/>
            <a:ext cx="8623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5389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Factoid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Publishing in science</a:t>
            </a:r>
          </a:p>
          <a:p>
            <a:pPr lvl="1"/>
            <a:r>
              <a:rPr lang="en-US" dirty="0" smtClean="0"/>
              <a:t>Highly inefficient</a:t>
            </a:r>
          </a:p>
          <a:p>
            <a:pPr lvl="1"/>
            <a:r>
              <a:rPr lang="en-US" dirty="0" smtClean="0"/>
              <a:t>Outdated technology, difficult to search and compute</a:t>
            </a:r>
          </a:p>
          <a:p>
            <a:r>
              <a:rPr lang="en-US" dirty="0"/>
              <a:t>http://</a:t>
            </a:r>
            <a:r>
              <a:rPr lang="en-US" dirty="0" err="1"/>
              <a:t>www.elseviergrandchallenge.com</a:t>
            </a:r>
            <a:r>
              <a:rPr lang="en-US" dirty="0" smtClean="0"/>
              <a:t>/</a:t>
            </a:r>
          </a:p>
          <a:p>
            <a:pPr lvl="1"/>
            <a:r>
              <a:rPr lang="en-US" dirty="0"/>
              <a:t>Winner: http://</a:t>
            </a:r>
            <a:r>
              <a:rPr lang="en-US" dirty="0" err="1"/>
              <a:t>reflect.ws</a:t>
            </a:r>
            <a:r>
              <a:rPr lang="en-US" dirty="0" smtClean="0"/>
              <a:t>/</a:t>
            </a:r>
          </a:p>
          <a:p>
            <a:r>
              <a:rPr lang="en-US" dirty="0" smtClean="0"/>
              <a:t>Pathway and network information database curation</a:t>
            </a:r>
          </a:p>
          <a:p>
            <a:pPr lvl="1"/>
            <a:r>
              <a:rPr lang="en-US" dirty="0" smtClean="0"/>
              <a:t>Highly inefficient</a:t>
            </a:r>
          </a:p>
          <a:p>
            <a:r>
              <a:rPr lang="en-US" dirty="0" smtClean="0"/>
              <a:t>The factoid project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21187" y="6387104"/>
            <a:ext cx="6694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Max Franz, Igor </a:t>
            </a:r>
            <a:r>
              <a:rPr lang="en-US" dirty="0" err="1" smtClean="0"/>
              <a:t>Rodchenkov</a:t>
            </a:r>
            <a:r>
              <a:rPr lang="en-US" dirty="0" smtClean="0"/>
              <a:t>, </a:t>
            </a:r>
            <a:r>
              <a:rPr lang="en-US" dirty="0" err="1" smtClean="0"/>
              <a:t>Ozgun</a:t>
            </a:r>
            <a:r>
              <a:rPr lang="en-US" dirty="0" smtClean="0"/>
              <a:t> Babur, </a:t>
            </a:r>
            <a:r>
              <a:rPr lang="en-US" dirty="0" err="1" smtClean="0"/>
              <a:t>Emek</a:t>
            </a:r>
            <a:r>
              <a:rPr lang="en-US" dirty="0" smtClean="0"/>
              <a:t> </a:t>
            </a:r>
            <a:r>
              <a:rPr lang="en-US" dirty="0" err="1" smtClean="0"/>
              <a:t>Demir</a:t>
            </a:r>
            <a:r>
              <a:rPr lang="en-US" dirty="0" smtClean="0"/>
              <a:t>, Chris Sander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0364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3"/>
          <p:cNvPicPr>
            <a:picLocks noChangeAspect="1" noChangeArrowheads="1"/>
          </p:cNvPicPr>
          <p:nvPr/>
        </p:nvPicPr>
        <p:blipFill>
          <a:blip r:embed="rId3">
            <a:lum bright="54000" contrast="-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09600"/>
            <a:ext cx="526891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Rectangle 4"/>
          <p:cNvSpPr>
            <a:spLocks noGrp="1" noChangeArrowheads="1"/>
          </p:cNvSpPr>
          <p:nvPr>
            <p:ph type="title"/>
          </p:nvPr>
        </p:nvSpPr>
        <p:spPr>
          <a:xfrm>
            <a:off x="1747838" y="76200"/>
            <a:ext cx="5648325" cy="6397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Acknowledgements</a:t>
            </a:r>
          </a:p>
        </p:txBody>
      </p:sp>
      <p:sp>
        <p:nvSpPr>
          <p:cNvPr id="74756" name="Rectangle 7"/>
          <p:cNvSpPr>
            <a:spLocks noChangeArrowheads="1"/>
          </p:cNvSpPr>
          <p:nvPr/>
        </p:nvSpPr>
        <p:spPr bwMode="auto">
          <a:xfrm>
            <a:off x="76200" y="914400"/>
            <a:ext cx="27432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1600" b="1"/>
              <a:t>Bader Lab</a:t>
            </a:r>
          </a:p>
          <a:p>
            <a:pPr eaLnBrk="1" hangingPunct="1"/>
            <a:r>
              <a:rPr lang="en-US" sz="1600"/>
              <a:t>Domain Interaction Team</a:t>
            </a:r>
          </a:p>
          <a:p>
            <a:pPr eaLnBrk="1" hangingPunct="1"/>
            <a:r>
              <a:rPr lang="en-US" sz="1600"/>
              <a:t>Chris Tan</a:t>
            </a:r>
          </a:p>
          <a:p>
            <a:pPr eaLnBrk="1" hangingPunct="1"/>
            <a:r>
              <a:rPr lang="en-US" sz="1600"/>
              <a:t>Shirley Hui</a:t>
            </a:r>
          </a:p>
          <a:p>
            <a:pPr eaLnBrk="1" hangingPunct="1"/>
            <a:r>
              <a:rPr lang="en-US" sz="1600"/>
              <a:t>Shobhit Jain</a:t>
            </a:r>
          </a:p>
          <a:p>
            <a:pPr eaLnBrk="1" hangingPunct="1"/>
            <a:r>
              <a:rPr lang="en-US" sz="1600"/>
              <a:t>Brian Law</a:t>
            </a:r>
          </a:p>
          <a:p>
            <a:pPr eaLnBrk="1" hangingPunct="1"/>
            <a:r>
              <a:rPr lang="en-US" sz="1600"/>
              <a:t>Jüri Reimand</a:t>
            </a:r>
          </a:p>
          <a:p>
            <a:pPr eaLnBrk="1" hangingPunct="1"/>
            <a:endParaRPr lang="en-US" sz="1600"/>
          </a:p>
          <a:p>
            <a:pPr eaLnBrk="1" hangingPunct="1"/>
            <a:r>
              <a:rPr lang="en-US" sz="1600"/>
              <a:t>Former:</a:t>
            </a:r>
          </a:p>
          <a:p>
            <a:pPr eaLnBrk="1" hangingPunct="1"/>
            <a:r>
              <a:rPr lang="en-US" sz="1600"/>
              <a:t>David Gfeller</a:t>
            </a:r>
          </a:p>
          <a:p>
            <a:pPr eaLnBrk="1" hangingPunct="1"/>
            <a:r>
              <a:rPr lang="en-US" sz="1600"/>
              <a:t>Xiaojian Shao</a:t>
            </a:r>
          </a:p>
        </p:txBody>
      </p:sp>
      <p:sp>
        <p:nvSpPr>
          <p:cNvPr id="74757" name="Rectangle 14"/>
          <p:cNvSpPr>
            <a:spLocks noChangeArrowheads="1"/>
          </p:cNvSpPr>
          <p:nvPr/>
        </p:nvSpPr>
        <p:spPr bwMode="auto">
          <a:xfrm>
            <a:off x="4724400" y="5105400"/>
            <a:ext cx="9937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600" b="1"/>
              <a:t>Funding</a:t>
            </a:r>
          </a:p>
        </p:txBody>
      </p:sp>
      <p:sp>
        <p:nvSpPr>
          <p:cNvPr id="74758" name="Rectangle 15"/>
          <p:cNvSpPr>
            <a:spLocks noChangeArrowheads="1"/>
          </p:cNvSpPr>
          <p:nvPr/>
        </p:nvSpPr>
        <p:spPr bwMode="auto">
          <a:xfrm>
            <a:off x="5238750" y="6207125"/>
            <a:ext cx="390525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http://baderlab.org</a:t>
            </a:r>
          </a:p>
        </p:txBody>
      </p:sp>
      <p:pic>
        <p:nvPicPr>
          <p:cNvPr id="74759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76800"/>
            <a:ext cx="10541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4953000"/>
            <a:ext cx="9017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876800"/>
            <a:ext cx="685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2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638800"/>
            <a:ext cx="12192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3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661025"/>
            <a:ext cx="9144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4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0" y="5791200"/>
            <a:ext cx="8509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5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4864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6" name="TextBox 4"/>
          <p:cNvSpPr txBox="1">
            <a:spLocks noChangeArrowheads="1"/>
          </p:cNvSpPr>
          <p:nvPr/>
        </p:nvSpPr>
        <p:spPr bwMode="auto">
          <a:xfrm>
            <a:off x="685800" y="4267200"/>
            <a:ext cx="2286000" cy="2246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400" b="1" dirty="0" err="1"/>
              <a:t>www.GeneMANIA.org</a:t>
            </a:r>
            <a:endParaRPr lang="en-US" sz="1400" b="1" dirty="0"/>
          </a:p>
          <a:p>
            <a:r>
              <a:rPr lang="en-US" sz="1400" b="1" dirty="0"/>
              <a:t>Quaid Morris (Donnelly)</a:t>
            </a:r>
          </a:p>
          <a:p>
            <a:r>
              <a:rPr lang="en-US" sz="1400" b="1" dirty="0" err="1"/>
              <a:t>Rashad</a:t>
            </a:r>
            <a:r>
              <a:rPr lang="en-US" sz="1400" b="1" dirty="0"/>
              <a:t> </a:t>
            </a:r>
            <a:r>
              <a:rPr lang="en-US" sz="1400" b="1" dirty="0" err="1"/>
              <a:t>Badrawi</a:t>
            </a:r>
            <a:r>
              <a:rPr lang="en-US" sz="1400" b="1" dirty="0"/>
              <a:t>, </a:t>
            </a:r>
            <a:r>
              <a:rPr lang="en-US" sz="1400" b="1" dirty="0" err="1"/>
              <a:t>Ovi</a:t>
            </a:r>
            <a:r>
              <a:rPr lang="en-US" sz="1400" b="1" dirty="0"/>
              <a:t> Comes, Sylva Donaldson,</a:t>
            </a:r>
          </a:p>
          <a:p>
            <a:r>
              <a:rPr lang="en-US" sz="1400" b="1" dirty="0"/>
              <a:t>Christian Lopes, </a:t>
            </a:r>
            <a:r>
              <a:rPr lang="en-US" sz="1400" b="1" dirty="0" err="1"/>
              <a:t>Farzana</a:t>
            </a:r>
            <a:r>
              <a:rPr lang="en-US" sz="1400" b="1" dirty="0"/>
              <a:t> </a:t>
            </a:r>
            <a:r>
              <a:rPr lang="en-US" sz="1400" b="1" dirty="0" err="1"/>
              <a:t>Kazi</a:t>
            </a:r>
            <a:r>
              <a:rPr lang="en-US" sz="1400" b="1" dirty="0"/>
              <a:t>, Jason </a:t>
            </a:r>
            <a:r>
              <a:rPr lang="en-US" sz="1400" b="1" dirty="0" err="1"/>
              <a:t>Montojo</a:t>
            </a:r>
            <a:r>
              <a:rPr lang="en-US" sz="1400" b="1" dirty="0" smtClean="0"/>
              <a:t>, Sara </a:t>
            </a:r>
            <a:r>
              <a:rPr lang="en-US" sz="1400" b="1" dirty="0" err="1" smtClean="0"/>
              <a:t>Mostafavi</a:t>
            </a:r>
            <a:r>
              <a:rPr lang="en-US" sz="1400" b="1" dirty="0" smtClean="0"/>
              <a:t>,</a:t>
            </a:r>
            <a:endParaRPr lang="en-US" sz="1400" b="1" dirty="0"/>
          </a:p>
          <a:p>
            <a:r>
              <a:rPr lang="en-US" sz="1400" b="1" dirty="0"/>
              <a:t>Harold Rodriguez, Khalid </a:t>
            </a:r>
            <a:r>
              <a:rPr lang="en-US" sz="1400" b="1" dirty="0" err="1"/>
              <a:t>Zuberi</a:t>
            </a:r>
            <a:endParaRPr lang="en-US" sz="1400" b="1" dirty="0"/>
          </a:p>
        </p:txBody>
      </p:sp>
      <p:sp>
        <p:nvSpPr>
          <p:cNvPr id="74767" name="Rectangle 17"/>
          <p:cNvSpPr>
            <a:spLocks noChangeArrowheads="1"/>
          </p:cNvSpPr>
          <p:nvPr/>
        </p:nvSpPr>
        <p:spPr bwMode="auto">
          <a:xfrm>
            <a:off x="2438400" y="1143000"/>
            <a:ext cx="2514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sz="1600" b="1"/>
              <a:t>Genetic Intx, Pathways:</a:t>
            </a:r>
            <a:endParaRPr lang="en-US" sz="1600"/>
          </a:p>
          <a:p>
            <a:pPr eaLnBrk="1" hangingPunct="1"/>
            <a:r>
              <a:rPr lang="en-US" sz="1600"/>
              <a:t>Anastasia Baryshnikova</a:t>
            </a:r>
          </a:p>
          <a:p>
            <a:pPr eaLnBrk="1" hangingPunct="1"/>
            <a:r>
              <a:rPr lang="en-US" sz="1600"/>
              <a:t>Iain Wallace</a:t>
            </a:r>
          </a:p>
          <a:p>
            <a:pPr eaLnBrk="1" hangingPunct="1"/>
            <a:r>
              <a:rPr lang="en-US" sz="1600"/>
              <a:t>Magali Michaut</a:t>
            </a:r>
          </a:p>
          <a:p>
            <a:pPr eaLnBrk="1" hangingPunct="1"/>
            <a:r>
              <a:rPr lang="en-US" sz="1600"/>
              <a:t>Ron Ammar</a:t>
            </a:r>
          </a:p>
          <a:p>
            <a:pPr eaLnBrk="1" hangingPunct="1"/>
            <a:r>
              <a:rPr lang="en-US" sz="1600"/>
              <a:t>Daniele Merico</a:t>
            </a:r>
          </a:p>
          <a:p>
            <a:pPr eaLnBrk="1" hangingPunct="1"/>
            <a:r>
              <a:rPr lang="en-US" sz="1600"/>
              <a:t>Ruth Isserlin</a:t>
            </a:r>
          </a:p>
          <a:p>
            <a:pPr eaLnBrk="1" hangingPunct="1"/>
            <a:r>
              <a:rPr lang="en-US" sz="1600"/>
              <a:t>Vuk Pavlovic</a:t>
            </a:r>
          </a:p>
          <a:p>
            <a:pPr eaLnBrk="1" hangingPunct="1"/>
            <a:r>
              <a:rPr lang="en-US" sz="1600"/>
              <a:t>Igor Rodchenkov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6913562" y="1389062"/>
            <a:ext cx="207803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600" b="1" dirty="0"/>
              <a:t>Pathway Commons</a:t>
            </a:r>
          </a:p>
          <a:p>
            <a:pPr eaLnBrk="1" hangingPunct="1"/>
            <a:r>
              <a:rPr lang="en-US" sz="1600" b="1" dirty="0"/>
              <a:t>Chris Sander</a:t>
            </a:r>
          </a:p>
          <a:p>
            <a:pPr eaLnBrk="1" hangingPunct="1"/>
            <a:r>
              <a:rPr lang="en-US" sz="1600" dirty="0"/>
              <a:t>Ethan </a:t>
            </a:r>
            <a:r>
              <a:rPr lang="en-US" sz="1600" dirty="0" err="1"/>
              <a:t>Cerami</a:t>
            </a:r>
            <a:endParaRPr lang="en-US" sz="1600" dirty="0"/>
          </a:p>
          <a:p>
            <a:pPr eaLnBrk="1" hangingPunct="1"/>
            <a:r>
              <a:rPr lang="en-US" sz="1600" dirty="0"/>
              <a:t>Ben Gross</a:t>
            </a:r>
          </a:p>
          <a:p>
            <a:pPr eaLnBrk="1" hangingPunct="1"/>
            <a:r>
              <a:rPr lang="en-US" sz="1600" dirty="0" err="1"/>
              <a:t>Emek</a:t>
            </a:r>
            <a:r>
              <a:rPr lang="en-US" sz="1600" dirty="0"/>
              <a:t> </a:t>
            </a:r>
            <a:r>
              <a:rPr lang="en-US" sz="1600" dirty="0" err="1"/>
              <a:t>Demir</a:t>
            </a:r>
            <a:endParaRPr lang="en-US" sz="1600" dirty="0"/>
          </a:p>
          <a:p>
            <a:pPr eaLnBrk="1" hangingPunct="1"/>
            <a:r>
              <a:rPr lang="en-US" sz="1600" dirty="0"/>
              <a:t>Igor </a:t>
            </a:r>
            <a:r>
              <a:rPr lang="en-US" sz="1600" dirty="0" err="1"/>
              <a:t>Rodchenkov</a:t>
            </a:r>
            <a:endParaRPr lang="en-US" sz="1600" dirty="0"/>
          </a:p>
          <a:p>
            <a:pPr eaLnBrk="1" hangingPunct="1"/>
            <a:r>
              <a:rPr lang="en-US" sz="1600" dirty="0"/>
              <a:t>Nadia Anwar</a:t>
            </a:r>
          </a:p>
          <a:p>
            <a:pPr eaLnBrk="1" hangingPunct="1"/>
            <a:r>
              <a:rPr lang="en-US" sz="1600" dirty="0" err="1"/>
              <a:t>Ozgun</a:t>
            </a:r>
            <a:r>
              <a:rPr lang="en-US" sz="1600" dirty="0"/>
              <a:t> Babur</a:t>
            </a:r>
          </a:p>
        </p:txBody>
      </p:sp>
    </p:spTree>
    <p:extLst>
      <p:ext uri="{BB962C8B-B14F-4D97-AF65-F5344CB8AC3E}">
        <p14:creationId xmlns:p14="http://schemas.microsoft.com/office/powerpoint/2010/main" val="978015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3"/>
          <p:cNvPicPr>
            <a:picLocks noChangeAspect="1" noChangeArrowheads="1"/>
          </p:cNvPicPr>
          <p:nvPr/>
        </p:nvPicPr>
        <p:blipFill>
          <a:blip r:embed="rId3">
            <a:lum bright="54000" contrast="-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09600"/>
            <a:ext cx="5268913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219" name="Rectangle 4"/>
          <p:cNvSpPr>
            <a:spLocks noGrp="1" noChangeArrowheads="1"/>
          </p:cNvSpPr>
          <p:nvPr>
            <p:ph type="title"/>
          </p:nvPr>
        </p:nvSpPr>
        <p:spPr>
          <a:xfrm>
            <a:off x="1905000" y="152400"/>
            <a:ext cx="5334000" cy="6397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/>
              <a:t>Acknowledgements</a:t>
            </a:r>
          </a:p>
        </p:txBody>
      </p:sp>
      <p:sp>
        <p:nvSpPr>
          <p:cNvPr id="44035" name="Text Box 6"/>
          <p:cNvSpPr txBox="1">
            <a:spLocks noChangeArrowheads="1"/>
          </p:cNvSpPr>
          <p:nvPr/>
        </p:nvSpPr>
        <p:spPr bwMode="auto">
          <a:xfrm>
            <a:off x="304800" y="762000"/>
            <a:ext cx="8621713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>
                <a:latin typeface="Calibri" charset="0"/>
              </a:rPr>
              <a:t>Cytoscape</a:t>
            </a:r>
            <a:endParaRPr lang="en-US" sz="1400" b="1">
              <a:latin typeface="Calibri" charset="0"/>
            </a:endParaRPr>
          </a:p>
          <a:p>
            <a:pPr eaLnBrk="1" hangingPunct="1"/>
            <a:r>
              <a:rPr lang="en-US" sz="1400" b="1">
                <a:latin typeface="Calibri" charset="0"/>
              </a:rPr>
              <a:t>Trey Ideker (UCSD)</a:t>
            </a:r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Mike Smoot, Kei Ono, Peng Liang Wang (Ryan Kelley, Nerius Landys, Chris Workman, Mark Anderson, Nada Amin, Owen Ozier, Jonathan Wang)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r>
              <a:rPr lang="en-US" sz="1400" b="1">
                <a:latin typeface="Calibri" charset="0"/>
              </a:rPr>
              <a:t>Lee Hood, Ilya Schmulevich (ISB)</a:t>
            </a:r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Sarah Killcoyne (Iliana Avila-Campillo, Rowan Christmas, Andrew Markiel, Larissa Kamenkovich, Paul Shannon)</a:t>
            </a:r>
          </a:p>
          <a:p>
            <a:pPr eaLnBrk="1" hangingPunct="1"/>
            <a:endParaRPr lang="en-US" sz="1400" b="1">
              <a:latin typeface="Calibri" charset="0"/>
            </a:endParaRPr>
          </a:p>
          <a:p>
            <a:pPr eaLnBrk="1" hangingPunct="1"/>
            <a:r>
              <a:rPr lang="en-US" sz="1400" b="1">
                <a:latin typeface="Calibri" charset="0"/>
              </a:rPr>
              <a:t>Benno Schwikowski (Pasteur)</a:t>
            </a:r>
            <a:endParaRPr lang="en-US" sz="1400">
              <a:latin typeface="Calibri" charset="0"/>
            </a:endParaRPr>
          </a:p>
          <a:p>
            <a:r>
              <a:rPr lang="en-US" sz="1400">
                <a:latin typeface="Calibri" charset="0"/>
              </a:rPr>
              <a:t>Mathieu Michaud (Melissa Cline, Tero Aittokallio, Andrea Splendiani)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 b="1">
                <a:latin typeface="Calibri" charset="0"/>
              </a:rPr>
              <a:t>Chris Sander (MSKCC)</a:t>
            </a:r>
          </a:p>
          <a:p>
            <a:pPr eaLnBrk="1" hangingPunct="1"/>
            <a:r>
              <a:rPr lang="en-US" sz="1400">
                <a:latin typeface="Calibri" charset="0"/>
              </a:rPr>
              <a:t>Ethan Cerami, Ben Gross (Robert Sheridan)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r>
              <a:rPr lang="en-US" sz="1400" b="1">
                <a:latin typeface="Calibri" charset="0"/>
              </a:rPr>
              <a:t>Annette Adler (Agilent)			Yeyejide Adeleye (Unilever)</a:t>
            </a:r>
            <a:endParaRPr lang="en-US" sz="1400">
              <a:latin typeface="Calibri" charset="0"/>
            </a:endParaRPr>
          </a:p>
          <a:p>
            <a:pPr eaLnBrk="1" hangingPunct="1"/>
            <a:r>
              <a:rPr lang="en-US" sz="1400">
                <a:latin typeface="Calibri" charset="0"/>
              </a:rPr>
              <a:t>Allan Kuchinsky, Mike Creech (Aditya Vailaya)	Noel Ruddock</a:t>
            </a:r>
          </a:p>
          <a:p>
            <a:pPr eaLnBrk="1" hangingPunct="1"/>
            <a:endParaRPr lang="en-US" sz="1400">
              <a:latin typeface="Calibri" charset="0"/>
            </a:endParaRPr>
          </a:p>
          <a:p>
            <a:r>
              <a:rPr lang="en-US" sz="1400" b="1">
                <a:latin typeface="Calibri" charset="0"/>
              </a:rPr>
              <a:t>Bruce Conklin (UCSF)		Scooter Morris (UCSF)	David States (Texas)</a:t>
            </a:r>
          </a:p>
          <a:p>
            <a:pPr eaLnBrk="1" hangingPunct="1"/>
            <a:r>
              <a:rPr lang="en-US" sz="1400">
                <a:latin typeface="Calibri" charset="0"/>
              </a:rPr>
              <a:t>Alex Pico, Kristina Hanspers</a:t>
            </a:r>
          </a:p>
        </p:txBody>
      </p:sp>
      <p:sp>
        <p:nvSpPr>
          <p:cNvPr id="44036" name="Rectangle 8"/>
          <p:cNvSpPr>
            <a:spLocks noChangeArrowheads="1"/>
          </p:cNvSpPr>
          <p:nvPr/>
        </p:nvSpPr>
        <p:spPr bwMode="auto">
          <a:xfrm>
            <a:off x="6867525" y="3124200"/>
            <a:ext cx="207803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600" b="1"/>
              <a:t>Pathway Commons</a:t>
            </a:r>
          </a:p>
          <a:p>
            <a:pPr eaLnBrk="1" hangingPunct="1"/>
            <a:r>
              <a:rPr lang="en-US" sz="1600" b="1"/>
              <a:t>Chris Sander</a:t>
            </a:r>
          </a:p>
          <a:p>
            <a:pPr eaLnBrk="1" hangingPunct="1"/>
            <a:r>
              <a:rPr lang="en-US" sz="1600"/>
              <a:t>Ethan Cerami</a:t>
            </a:r>
          </a:p>
          <a:p>
            <a:pPr eaLnBrk="1" hangingPunct="1"/>
            <a:r>
              <a:rPr lang="en-US" sz="1600"/>
              <a:t>Ben Gross</a:t>
            </a:r>
          </a:p>
          <a:p>
            <a:pPr eaLnBrk="1" hangingPunct="1"/>
            <a:r>
              <a:rPr lang="en-US" sz="1600"/>
              <a:t>Emek Demir</a:t>
            </a:r>
          </a:p>
          <a:p>
            <a:pPr eaLnBrk="1" hangingPunct="1"/>
            <a:r>
              <a:rPr lang="en-US" sz="1600"/>
              <a:t>Igor Rodchenkov</a:t>
            </a:r>
          </a:p>
          <a:p>
            <a:pPr eaLnBrk="1" hangingPunct="1"/>
            <a:r>
              <a:rPr lang="en-US" sz="1600"/>
              <a:t>Nadia Anwar</a:t>
            </a:r>
          </a:p>
          <a:p>
            <a:pPr eaLnBrk="1" hangingPunct="1"/>
            <a:r>
              <a:rPr lang="en-US" sz="1600"/>
              <a:t>Ozgun Babur</a:t>
            </a:r>
          </a:p>
        </p:txBody>
      </p:sp>
      <p:sp>
        <p:nvSpPr>
          <p:cNvPr id="44037" name="Rectangle 10"/>
          <p:cNvSpPr>
            <a:spLocks noChangeArrowheads="1"/>
          </p:cNvSpPr>
          <p:nvPr/>
        </p:nvSpPr>
        <p:spPr bwMode="auto">
          <a:xfrm>
            <a:off x="5105400" y="6096000"/>
            <a:ext cx="390525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http://baderlab.org</a:t>
            </a:r>
          </a:p>
        </p:txBody>
      </p:sp>
      <p:pic>
        <p:nvPicPr>
          <p:cNvPr id="4403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991225"/>
            <a:ext cx="1143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163" y="6075363"/>
            <a:ext cx="15557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938838"/>
            <a:ext cx="10668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5143500"/>
            <a:ext cx="1638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2" name="Rectangle 14"/>
          <p:cNvSpPr>
            <a:spLocks noChangeArrowheads="1"/>
          </p:cNvSpPr>
          <p:nvPr/>
        </p:nvSpPr>
        <p:spPr bwMode="auto">
          <a:xfrm>
            <a:off x="1871663" y="5497513"/>
            <a:ext cx="2243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>
                <a:latin typeface="Calibri" charset="0"/>
              </a:rPr>
              <a:t>NIGMS GM070743-01</a:t>
            </a:r>
          </a:p>
        </p:txBody>
      </p:sp>
      <p:pic>
        <p:nvPicPr>
          <p:cNvPr id="44043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5129213"/>
            <a:ext cx="73342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5151438"/>
            <a:ext cx="2138362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944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026" descr="h_glycolysisPath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0"/>
            <a:ext cx="5940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159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ig_6A_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7550"/>
            <a:ext cx="91440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809875" y="-23813"/>
            <a:ext cx="3527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>
                <a:solidFill>
                  <a:srgbClr val="000000"/>
                </a:solidFill>
              </a:rPr>
              <a:t>Signaling Pathway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409950" y="6473825"/>
            <a:ext cx="5737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http://discover.nci.nih.gov/kohnk/interaction_maps.html</a:t>
            </a:r>
          </a:p>
        </p:txBody>
      </p:sp>
    </p:spTree>
    <p:extLst>
      <p:ext uri="{BB962C8B-B14F-4D97-AF65-F5344CB8AC3E}">
        <p14:creationId xmlns:p14="http://schemas.microsoft.com/office/powerpoint/2010/main" val="214351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0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7" t="9393" r="2953" b="10959"/>
          <a:stretch>
            <a:fillRect/>
          </a:stretch>
        </p:blipFill>
        <p:spPr bwMode="auto">
          <a:xfrm>
            <a:off x="609600" y="0"/>
            <a:ext cx="79248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769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026" descr="spoke-no log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1028"/>
          <p:cNvSpPr txBox="1">
            <a:spLocks noChangeArrowheads="1"/>
          </p:cNvSpPr>
          <p:nvPr/>
        </p:nvSpPr>
        <p:spPr bwMode="auto">
          <a:xfrm>
            <a:off x="0" y="6337300"/>
            <a:ext cx="1489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00000"/>
                </a:solidFill>
              </a:rPr>
              <a:t>Ho et al. Nature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>
                <a:solidFill>
                  <a:srgbClr val="000000"/>
                </a:solidFill>
              </a:rPr>
              <a:t>415(6868) 2002</a:t>
            </a:r>
          </a:p>
        </p:txBody>
      </p:sp>
    </p:spTree>
    <p:extLst>
      <p:ext uri="{BB962C8B-B14F-4D97-AF65-F5344CB8AC3E}">
        <p14:creationId xmlns:p14="http://schemas.microsoft.com/office/powerpoint/2010/main" val="3332097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4"/>
          <a:stretch>
            <a:fillRect/>
          </a:stretch>
        </p:blipFill>
        <p:spPr bwMode="auto">
          <a:xfrm>
            <a:off x="6042025" y="2438400"/>
            <a:ext cx="18288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Pathway Information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Databases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Fully electronic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Easily computer readable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Literature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Increasingly electronic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Human readable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Biologist</a:t>
            </a:r>
            <a:r>
              <a:rPr lang="ja-JP" altLang="en-US">
                <a:latin typeface="Arial" charset="0"/>
                <a:ea typeface="ＭＳ Ｐゴシック" charset="0"/>
                <a:cs typeface="ＭＳ Ｐゴシック" charset="0"/>
              </a:rPr>
              <a:t>’</a:t>
            </a:r>
            <a:r>
              <a:rPr lang="en-US" altLang="ja-JP">
                <a:latin typeface="Arial" charset="0"/>
                <a:ea typeface="ＭＳ Ｐゴシック" charset="0"/>
                <a:cs typeface="ＭＳ Ｐゴシック" charset="0"/>
              </a:rPr>
              <a:t>s brains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Richest data source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Limited bandwidth access</a:t>
            </a:r>
          </a:p>
          <a:p>
            <a:pPr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Experiments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>
                <a:latin typeface="Arial" charset="0"/>
                <a:ea typeface="ＭＳ Ｐゴシック" charset="0"/>
              </a:rPr>
              <a:t>Basis for models</a:t>
            </a:r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"/>
          <a:stretch>
            <a:fillRect/>
          </a:stretch>
        </p:blipFill>
        <p:spPr bwMode="auto">
          <a:xfrm>
            <a:off x="5975350" y="1143000"/>
            <a:ext cx="19637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8" y="3886200"/>
            <a:ext cx="194786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0" name="Group 7"/>
          <p:cNvGrpSpPr>
            <a:grpSpLocks/>
          </p:cNvGrpSpPr>
          <p:nvPr/>
        </p:nvGrpSpPr>
        <p:grpSpPr bwMode="auto">
          <a:xfrm>
            <a:off x="5913438" y="5257800"/>
            <a:ext cx="2087562" cy="1219200"/>
            <a:chOff x="3917" y="3408"/>
            <a:chExt cx="1315" cy="768"/>
          </a:xfrm>
        </p:grpSpPr>
        <p:pic>
          <p:nvPicPr>
            <p:cNvPr id="16391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05" t="24219" r="30215" b="29688"/>
            <a:stretch>
              <a:fillRect/>
            </a:stretch>
          </p:blipFill>
          <p:spPr bwMode="auto">
            <a:xfrm>
              <a:off x="3917" y="3552"/>
              <a:ext cx="672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6392" name="Object 2"/>
            <p:cNvGraphicFramePr>
              <a:graphicFrameLocks noChangeAspect="1"/>
            </p:cNvGraphicFramePr>
            <p:nvPr/>
          </p:nvGraphicFramePr>
          <p:xfrm>
            <a:off x="4397" y="3863"/>
            <a:ext cx="528" cy="3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6" name="Image" r:id="rId8" imgW="2808330" imgH="1664666" progId="Photoshop.Image.7">
                    <p:embed/>
                  </p:oleObj>
                </mc:Choice>
                <mc:Fallback>
                  <p:oleObj name="Image" r:id="rId8" imgW="2808330" imgH="1664666" progId="Photoshop.Image.7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7" y="3863"/>
                          <a:ext cx="528" cy="3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6393" name="Picture 10" descr="network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901987">
              <a:off x="4609" y="3457"/>
              <a:ext cx="672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63670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6838"/>
            <a:ext cx="7200900" cy="666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Rectangle 3"/>
          <p:cNvSpPr>
            <a:spLocks noChangeArrowheads="1"/>
          </p:cNvSpPr>
          <p:nvPr/>
        </p:nvSpPr>
        <p:spPr bwMode="auto">
          <a:xfrm rot="-5400000">
            <a:off x="-1589088" y="1893888"/>
            <a:ext cx="4124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/>
              <a:t>http://pathguide.org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152400" y="6096000"/>
            <a:ext cx="1930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800"/>
              <a:t>Vuk Pavlovic</a:t>
            </a:r>
          </a:p>
          <a:p>
            <a:r>
              <a:rPr lang="en-US" sz="1800"/>
              <a:t>Sylva Donaldson</a:t>
            </a: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>
            <a:off x="5943600" y="381000"/>
            <a:ext cx="2887663" cy="1077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200" b="1"/>
              <a:t>&gt;320 Pathway</a:t>
            </a:r>
          </a:p>
          <a:p>
            <a:r>
              <a:rPr lang="en-US" sz="3200" b="1"/>
              <a:t>Databases!</a:t>
            </a: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3886200" y="5881688"/>
            <a:ext cx="5257800" cy="9763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/>
              <a:t>Varied formats, representation, coverage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b="1"/>
              <a:t>Pathway data extremely difficult to combine and use</a:t>
            </a:r>
          </a:p>
        </p:txBody>
      </p:sp>
    </p:spTree>
    <p:extLst>
      <p:ext uri="{BB962C8B-B14F-4D97-AF65-F5344CB8AC3E}">
        <p14:creationId xmlns:p14="http://schemas.microsoft.com/office/powerpoint/2010/main" val="2453185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1266</Words>
  <Application>Microsoft Macintosh PowerPoint</Application>
  <PresentationFormat>On-screen Show (4:3)</PresentationFormat>
  <Paragraphs>278</Paragraphs>
  <Slides>38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Office Theme</vt:lpstr>
      <vt:lpstr>Blank Presentation</vt:lpstr>
      <vt:lpstr>1_Default Design</vt:lpstr>
      <vt:lpstr>1_Office Theme</vt:lpstr>
      <vt:lpstr>2_Office Theme</vt:lpstr>
      <vt:lpstr>Image</vt:lpstr>
      <vt:lpstr>Network and pathway information for systems biology</vt:lpstr>
      <vt:lpstr>Computational Cell 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Pathway Information</vt:lpstr>
      <vt:lpstr>PowerPoint Presentation</vt:lpstr>
      <vt:lpstr>Biological Pathway Exchange (BioPAX)</vt:lpstr>
      <vt:lpstr>BioPAX Pathway Language</vt:lpstr>
      <vt:lpstr>BioPAX Supporting Groups</vt:lpstr>
      <vt:lpstr>PowerPoint Presentation</vt:lpstr>
      <vt:lpstr>PowerPoint Presentation</vt:lpstr>
      <vt:lpstr>PowerPoint Presentation</vt:lpstr>
      <vt:lpstr>Aim: Convenient Access to Pathway Information</vt:lpstr>
      <vt:lpstr>PowerPoint Presentation</vt:lpstr>
      <vt:lpstr>PowerPoint Presentation</vt:lpstr>
      <vt:lpstr>Access From Cytoscape</vt:lpstr>
      <vt:lpstr>Download Service</vt:lpstr>
      <vt:lpstr>Pathway Commons: cPath2</vt:lpstr>
      <vt:lpstr>PowerPoint Presentation</vt:lpstr>
      <vt:lpstr>Network visualization and analysis</vt:lpstr>
      <vt:lpstr>Cytoscape 3</vt:lpstr>
      <vt:lpstr>PowerPoint Presentation</vt:lpstr>
      <vt:lpstr>Compound Nodes</vt:lpstr>
      <vt:lpstr>HTML5 SVG Prototype – iPad!</vt:lpstr>
      <vt:lpstr>PowerPoint Presentation</vt:lpstr>
      <vt:lpstr>GeneMANIA</vt:lpstr>
      <vt:lpstr>PowerPoint Presentation</vt:lpstr>
      <vt:lpstr>PowerPoint Presentation</vt:lpstr>
      <vt:lpstr>PowerPoint Presentation</vt:lpstr>
      <vt:lpstr>PowerPoint Presentation</vt:lpstr>
      <vt:lpstr>Pathway Representation Tradeoff</vt:lpstr>
      <vt:lpstr>PowerPoint Presentation</vt:lpstr>
      <vt:lpstr>The Factoid Project</vt:lpstr>
      <vt:lpstr>Acknowledgements</vt:lpstr>
      <vt:lpstr>Acknowledgements</vt:lpstr>
    </vt:vector>
  </TitlesOfParts>
  <Company>University of Toronto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Pathways: representation and visualization</dc:title>
  <dc:creator>Gary Bader</dc:creator>
  <cp:lastModifiedBy>Gary Bader</cp:lastModifiedBy>
  <cp:revision>26</cp:revision>
  <dcterms:created xsi:type="dcterms:W3CDTF">2011-06-20T22:58:17Z</dcterms:created>
  <dcterms:modified xsi:type="dcterms:W3CDTF">2011-10-12T14:03:56Z</dcterms:modified>
</cp:coreProperties>
</file>